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69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8" r:id="rId14"/>
    <p:sldId id="286" r:id="rId15"/>
    <p:sldId id="287" r:id="rId16"/>
    <p:sldId id="289" r:id="rId17"/>
    <p:sldId id="291" r:id="rId18"/>
    <p:sldId id="290" r:id="rId19"/>
    <p:sldId id="292" r:id="rId20"/>
    <p:sldId id="293" r:id="rId21"/>
    <p:sldId id="271" r:id="rId22"/>
    <p:sldId id="294" r:id="rId23"/>
    <p:sldId id="295" r:id="rId24"/>
    <p:sldId id="296" r:id="rId25"/>
    <p:sldId id="300" r:id="rId26"/>
    <p:sldId id="298" r:id="rId27"/>
    <p:sldId id="297" r:id="rId28"/>
    <p:sldId id="299" r:id="rId29"/>
    <p:sldId id="301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272" r:id="rId46"/>
    <p:sldId id="318" r:id="rId47"/>
    <p:sldId id="319" r:id="rId48"/>
    <p:sldId id="320" r:id="rId49"/>
    <p:sldId id="273" r:id="rId50"/>
    <p:sldId id="321" r:id="rId51"/>
    <p:sldId id="322" r:id="rId52"/>
    <p:sldId id="323" r:id="rId53"/>
    <p:sldId id="325" r:id="rId54"/>
    <p:sldId id="324" r:id="rId55"/>
    <p:sldId id="326" r:id="rId56"/>
    <p:sldId id="274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5" r:id="rId65"/>
    <p:sldId id="334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275" r:id="rId84"/>
    <p:sldId id="353" r:id="rId85"/>
    <p:sldId id="354" r:id="rId86"/>
    <p:sldId id="355" r:id="rId87"/>
    <p:sldId id="276" r:id="rId88"/>
    <p:sldId id="356" r:id="rId89"/>
    <p:sldId id="358" r:id="rId90"/>
    <p:sldId id="357" r:id="rId91"/>
    <p:sldId id="359" r:id="rId92"/>
    <p:sldId id="360" r:id="rId93"/>
    <p:sldId id="361" r:id="rId94"/>
    <p:sldId id="363" r:id="rId95"/>
    <p:sldId id="362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270" r:id="rId10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7FC52B-6EAC-44C3-A3B1-AF3F566CF018}">
          <p14:sldIdLst>
            <p14:sldId id="256"/>
            <p14:sldId id="267"/>
          </p14:sldIdLst>
        </p14:section>
        <p14:section name="Databases and Web Development" id="{21B38AA1-03D0-47E8-A210-63D88BA819E7}">
          <p14:sldIdLst>
            <p14:sldId id="26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8"/>
            <p14:sldId id="286"/>
            <p14:sldId id="287"/>
            <p14:sldId id="289"/>
            <p14:sldId id="291"/>
            <p14:sldId id="290"/>
            <p14:sldId id="292"/>
            <p14:sldId id="293"/>
          </p14:sldIdLst>
        </p14:section>
        <p14:section name="Structured Query Langugage (SQL)" id="{7C7B2839-F29E-484B-88A4-6A8676CA4251}">
          <p14:sldIdLst>
            <p14:sldId id="271"/>
            <p14:sldId id="294"/>
            <p14:sldId id="295"/>
            <p14:sldId id="296"/>
            <p14:sldId id="300"/>
            <p14:sldId id="298"/>
            <p14:sldId id="297"/>
            <p14:sldId id="299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Database APIs" id="{E6C546AA-AAD4-6A47-A7A2-CC041AD8E6FD}">
          <p14:sldIdLst>
            <p14:sldId id="272"/>
            <p14:sldId id="318"/>
            <p14:sldId id="319"/>
            <p14:sldId id="320"/>
          </p14:sldIdLst>
        </p14:section>
        <p14:section name="Managing a MySQL Database" id="{30B492BB-2E59-B74F-A392-EF1D6D031C62}">
          <p14:sldIdLst>
            <p14:sldId id="273"/>
            <p14:sldId id="321"/>
            <p14:sldId id="322"/>
            <p14:sldId id="323"/>
            <p14:sldId id="325"/>
            <p14:sldId id="324"/>
            <p14:sldId id="326"/>
          </p14:sldIdLst>
        </p14:section>
        <p14:section name="Accessing MySQl in PHP" id="{8CBFDFBC-D560-C54D-864C-EDDA35B9BDB7}">
          <p14:sldIdLst>
            <p14:sldId id="274"/>
            <p14:sldId id="327"/>
            <p14:sldId id="328"/>
            <p14:sldId id="329"/>
            <p14:sldId id="330"/>
            <p14:sldId id="331"/>
            <p14:sldId id="332"/>
            <p14:sldId id="333"/>
            <p14:sldId id="335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</p14:sldIdLst>
        </p14:section>
        <p14:section name="Case Study Schemas" id="{AAC40114-5FB6-A349-9382-4C72880B73C2}">
          <p14:sldIdLst>
            <p14:sldId id="275"/>
            <p14:sldId id="353"/>
            <p14:sldId id="354"/>
            <p14:sldId id="355"/>
          </p14:sldIdLst>
        </p14:section>
        <p14:section name="Sample Database Techniques" id="{C655E649-1122-DA42-9B85-6E23AEBD19D6}">
          <p14:sldIdLst>
            <p14:sldId id="276"/>
            <p14:sldId id="356"/>
            <p14:sldId id="358"/>
            <p14:sldId id="357"/>
            <p14:sldId id="359"/>
            <p14:sldId id="360"/>
            <p14:sldId id="361"/>
            <p14:sldId id="363"/>
            <p14:sldId id="362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  <p14:section name="What You’ve Learned" id="{D1453C29-32EE-E84B-8F2B-E90C5636CCB5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005" autoAdjust="0"/>
    <p:restoredTop sz="99598" autoAdjust="0"/>
  </p:normalViewPr>
  <p:slideViewPr>
    <p:cSldViewPr showGuides="1">
      <p:cViewPr varScale="1">
        <p:scale>
          <a:sx n="91" d="100"/>
          <a:sy n="91" d="100"/>
        </p:scale>
        <p:origin x="1260" y="66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917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5/3/2016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Working with </a:t>
            </a:r>
            <a:r>
              <a:rPr lang="en-US" dirty="0" smtClean="0">
                <a:solidFill>
                  <a:schemeClr val="tx2"/>
                </a:solidFill>
              </a:rPr>
              <a:t>Databases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11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Tables in a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Illustrated example</a:t>
            </a:r>
            <a:endParaRPr lang="en-US" dirty="0"/>
          </a:p>
        </p:txBody>
      </p:sp>
      <p:pic>
        <p:nvPicPr>
          <p:cNvPr id="6" name="Content Placeholder 5" descr="407151100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854" b="-53854"/>
          <a:stretch>
            <a:fillRect/>
          </a:stretch>
        </p:blipFill>
        <p:spPr>
          <a:xfrm>
            <a:off x="533400" y="1066800"/>
            <a:ext cx="7519636" cy="5317085"/>
          </a:xfrm>
        </p:spPr>
      </p:pic>
    </p:spTree>
    <p:extLst>
      <p:ext uri="{BB962C8B-B14F-4D97-AF65-F5344CB8AC3E}">
        <p14:creationId xmlns:p14="http://schemas.microsoft.com/office/powerpoint/2010/main" val="28307979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in the Database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Storing and retrieving BLOBs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Screen Shot 2014-02-15 at 2.56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371600"/>
            <a:ext cx="6225739" cy="1676400"/>
          </a:xfrm>
          <a:prstGeom prst="rect">
            <a:avLst/>
          </a:prstGeom>
        </p:spPr>
      </p:pic>
      <p:pic>
        <p:nvPicPr>
          <p:cNvPr id="9" name="Picture 8" descr="Screen Shot 2014-02-15 at 2.56.3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370070"/>
            <a:ext cx="6225740" cy="30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01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in the Database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Storing and retrieving BLOBs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Listing 11.36 can then be integrated into </a:t>
            </a:r>
            <a:r>
              <a:rPr lang="en-US" dirty="0" smtClean="0"/>
              <a:t>HTML image </a:t>
            </a:r>
            <a:r>
              <a:rPr lang="en-US" dirty="0"/>
              <a:t>tags by pointing the </a:t>
            </a:r>
            <a:r>
              <a:rPr lang="en-US" dirty="0" err="1"/>
              <a:t>src</a:t>
            </a:r>
            <a:r>
              <a:rPr lang="en-US" dirty="0"/>
              <a:t> attribute </a:t>
            </a:r>
            <a:r>
              <a:rPr lang="en-US" dirty="0" smtClean="0"/>
              <a:t>to our script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="/images/Author280.jpg"/&gt;</a:t>
            </a:r>
          </a:p>
          <a:p>
            <a:r>
              <a:rPr lang="en-US" dirty="0" smtClean="0"/>
              <a:t>Would </a:t>
            </a:r>
            <a:r>
              <a:rPr lang="en-US" dirty="0"/>
              <a:t>now reference a dynamic PHP script </a:t>
            </a:r>
            <a:r>
              <a:rPr lang="en-US" dirty="0" smtClean="0"/>
              <a:t>like</a:t>
            </a:r>
            <a:r>
              <a:rPr lang="en-US" dirty="0"/>
              <a:t>:</a:t>
            </a:r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b="1" dirty="0" err="1">
                <a:solidFill>
                  <a:srgbClr val="CE2933"/>
                </a:solidFill>
              </a:rPr>
              <a:t>getImage.php?id</a:t>
            </a:r>
            <a:r>
              <a:rPr lang="en-US" b="1" dirty="0">
                <a:solidFill>
                  <a:srgbClr val="CE2933"/>
                </a:solidFill>
              </a:rPr>
              <a:t>=280</a:t>
            </a:r>
            <a:r>
              <a:rPr lang="en-US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19103297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in the Database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HTTP headers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same file output with correct and incorrect headers is interpreted differently by the browser</a:t>
            </a:r>
            <a:endParaRPr lang="en-US" dirty="0"/>
          </a:p>
        </p:txBody>
      </p:sp>
      <p:pic>
        <p:nvPicPr>
          <p:cNvPr id="6" name="Picture 5" descr="4071511032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799"/>
            <a:ext cx="7010400" cy="36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32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Rockwell Condensed" pitchFamily="18" charset="0"/>
              </a:rPr>
              <a:t>Databases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and Web Development</a:t>
            </a:r>
            <a:endParaRPr lang="en-US" sz="24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7800" y="107698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Structured Query Language (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SQL</a:t>
            </a:r>
            <a:r>
              <a:rPr lang="en-US" sz="2400" dirty="0" smtClean="0">
                <a:solidFill>
                  <a:srgbClr val="FFFFFF"/>
                </a:solidFill>
                <a:latin typeface="Rockwell Condensed" pitchFamily="18" charset="0"/>
              </a:rPr>
              <a:t>)</a:t>
            </a:r>
            <a:endParaRPr lang="en-US" sz="24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Database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APIs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352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Accessing MySQL in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PHP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14400" y="51816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76400" y="5344180"/>
            <a:ext cx="274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Sample Database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Techniques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Managing a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MySQL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Database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6482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02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Case Study Schemas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82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Tables in a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Condensed Notation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discuss database tables and their design, it will be helpful to have a </a:t>
            </a:r>
            <a:r>
              <a:rPr lang="en-US" dirty="0" smtClean="0"/>
              <a:t>more condensed </a:t>
            </a:r>
            <a:r>
              <a:rPr lang="en-US" dirty="0"/>
              <a:t>way to visually represent a table</a:t>
            </a:r>
          </a:p>
        </p:txBody>
      </p:sp>
      <p:pic>
        <p:nvPicPr>
          <p:cNvPr id="8" name="Picture 7" descr="407151100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657600"/>
            <a:ext cx="7010400" cy="169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5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Benefits of 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database can enforce rules about what can be stored. </a:t>
            </a:r>
          </a:p>
          <a:p>
            <a:r>
              <a:rPr lang="en-US" dirty="0"/>
              <a:t>This provides </a:t>
            </a:r>
            <a:r>
              <a:rPr lang="en-US" b="1" dirty="0"/>
              <a:t>data integrity </a:t>
            </a:r>
            <a:r>
              <a:rPr lang="en-US" dirty="0"/>
              <a:t>and potentially </a:t>
            </a:r>
            <a:r>
              <a:rPr lang="en-US" dirty="0" smtClean="0"/>
              <a:t>can reduce </a:t>
            </a:r>
            <a:r>
              <a:rPr lang="en-US" dirty="0"/>
              <a:t>the amount of </a:t>
            </a:r>
            <a:r>
              <a:rPr lang="en-US" b="1" dirty="0"/>
              <a:t>data </a:t>
            </a:r>
            <a:r>
              <a:rPr lang="en-US" b="1" dirty="0" smtClean="0"/>
              <a:t>duplication.</a:t>
            </a:r>
          </a:p>
          <a:p>
            <a:r>
              <a:rPr lang="en-US" dirty="0"/>
              <a:t>This is partly achieved through the use of </a:t>
            </a:r>
            <a:r>
              <a:rPr lang="en-US" b="1" dirty="0" smtClean="0"/>
              <a:t>data types </a:t>
            </a:r>
            <a:r>
              <a:rPr lang="en-US" dirty="0"/>
              <a:t>that are akin to those in a programming </a:t>
            </a:r>
            <a:r>
              <a:rPr lang="en-US" dirty="0" smtClean="0"/>
              <a:t>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2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 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Common Database Table Types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14400" y="1524000"/>
          <a:ext cx="6629400" cy="365759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742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6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909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/>
                        <a:t>Type</a:t>
                      </a:r>
                      <a:endParaRPr lang="en-CA" sz="1400" b="1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/>
                        <a:t>Description</a:t>
                      </a:r>
                      <a:endParaRPr lang="en-CA" sz="1400" b="1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615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050" dirty="0" smtClean="0"/>
                        <a:t>BIT</a:t>
                      </a:r>
                      <a:endParaRPr lang="en-CA" sz="105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 smtClean="0"/>
                        <a:t>Represents </a:t>
                      </a:r>
                      <a:r>
                        <a:rPr lang="en-US" sz="1200" dirty="0"/>
                        <a:t>a single bit for Boolean values. Also called </a:t>
                      </a:r>
                      <a:r>
                        <a:rPr lang="en-US" sz="1200" dirty="0" smtClean="0"/>
                        <a:t>BOOLEAN </a:t>
                      </a:r>
                      <a:r>
                        <a:rPr lang="en-US" sz="1200" dirty="0"/>
                        <a:t>or </a:t>
                      </a:r>
                      <a:r>
                        <a:rPr lang="en-US" sz="1200" dirty="0" smtClean="0"/>
                        <a:t>BOOL.</a:t>
                      </a:r>
                      <a:endParaRPr lang="en-CA" sz="12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46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050"/>
                        <a:t>BLOB</a:t>
                      </a:r>
                      <a:endParaRPr lang="en-CA" sz="105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Represents a binary large object (which could, for example, be used to store an image).</a:t>
                      </a:r>
                      <a:endParaRPr lang="en-CA" sz="12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46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050"/>
                        <a:t>CHAR(n)</a:t>
                      </a:r>
                      <a:endParaRPr lang="en-CA" sz="105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A fixed number of characters (n = the number of characters) that are padded with spaces to fill the field.</a:t>
                      </a:r>
                      <a:endParaRPr lang="en-CA" sz="12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615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050" dirty="0"/>
                        <a:t>DATE</a:t>
                      </a:r>
                      <a:endParaRPr lang="en-CA" sz="105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Represents a date. There is also a </a:t>
                      </a:r>
                      <a:r>
                        <a:rPr lang="en-US" sz="1200" dirty="0" smtClean="0"/>
                        <a:t>TIME </a:t>
                      </a:r>
                      <a:r>
                        <a:rPr lang="en-US" sz="1200" dirty="0"/>
                        <a:t>and </a:t>
                      </a:r>
                      <a:r>
                        <a:rPr lang="en-US" sz="1200" dirty="0" smtClean="0"/>
                        <a:t>DATETIME </a:t>
                      </a:r>
                      <a:r>
                        <a:rPr lang="en-US" sz="1200" dirty="0"/>
                        <a:t>data types.</a:t>
                      </a:r>
                      <a:endParaRPr lang="en-CA" sz="12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46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050"/>
                        <a:t>FLOAT</a:t>
                      </a:r>
                      <a:endParaRPr lang="en-CA" sz="105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Represents a decimal number. There are also </a:t>
                      </a:r>
                      <a:r>
                        <a:rPr lang="en-US" sz="1200" dirty="0" smtClean="0"/>
                        <a:t>DOUBLE </a:t>
                      </a:r>
                      <a:r>
                        <a:rPr lang="en-US" sz="1200" dirty="0"/>
                        <a:t>and </a:t>
                      </a:r>
                      <a:r>
                        <a:rPr lang="en-US" sz="1200" dirty="0" smtClean="0"/>
                        <a:t>DECIMAL </a:t>
                      </a:r>
                      <a:r>
                        <a:rPr lang="en-US" sz="1200" dirty="0"/>
                        <a:t>data types.</a:t>
                      </a:r>
                      <a:endParaRPr lang="en-CA" sz="12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615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050"/>
                        <a:t>INT</a:t>
                      </a:r>
                      <a:endParaRPr lang="en-CA" sz="105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Represents a whole number. There is also a </a:t>
                      </a:r>
                      <a:r>
                        <a:rPr lang="en-US" sz="1200" dirty="0" smtClean="0"/>
                        <a:t>SMALLINT </a:t>
                      </a:r>
                      <a:r>
                        <a:rPr lang="en-US" sz="1200" dirty="0"/>
                        <a:t>data type.</a:t>
                      </a:r>
                      <a:endParaRPr lang="en-CA" sz="12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46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050" dirty="0"/>
                        <a:t>VARCHAR(n</a:t>
                      </a:r>
                      <a:r>
                        <a:rPr lang="en-US" sz="1050" dirty="0" smtClean="0"/>
                        <a:t>)</a:t>
                      </a:r>
                      <a:endParaRPr lang="en-CA" sz="105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A variable number of characters (n = the maximum number of characters) with no space padding</a:t>
                      </a:r>
                      <a:r>
                        <a:rPr lang="en-US" sz="1200" dirty="0" smtClean="0"/>
                        <a:t>.</a:t>
                      </a:r>
                      <a:endParaRPr lang="en-CA" sz="1200" dirty="0">
                        <a:latin typeface="Calibri"/>
                        <a:ea typeface="Times New Roman"/>
                        <a:cs typeface="Calibri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20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Benefits of DBMS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important ways that data integrity is achieved in a database </a:t>
            </a:r>
            <a:r>
              <a:rPr lang="en-US" dirty="0" smtClean="0"/>
              <a:t>is by </a:t>
            </a:r>
            <a:r>
              <a:rPr lang="en-US" dirty="0"/>
              <a:t>separating information about different things into different tables. </a:t>
            </a:r>
            <a:endParaRPr lang="en-US" dirty="0" smtClean="0"/>
          </a:p>
          <a:p>
            <a:r>
              <a:rPr lang="en-US" dirty="0" smtClean="0"/>
              <a:t>Two tables can </a:t>
            </a:r>
            <a:r>
              <a:rPr lang="en-US" dirty="0"/>
              <a:t>be related together via </a:t>
            </a:r>
            <a:r>
              <a:rPr lang="en-US" b="1" dirty="0"/>
              <a:t>foreign keys</a:t>
            </a:r>
            <a:r>
              <a:rPr lang="en-US" dirty="0"/>
              <a:t>, which is a field that is the same as the </a:t>
            </a:r>
            <a:r>
              <a:rPr lang="en-US" dirty="0" smtClean="0"/>
              <a:t>primary key </a:t>
            </a:r>
            <a:r>
              <a:rPr lang="en-US" dirty="0"/>
              <a:t>of another table</a:t>
            </a:r>
          </a:p>
        </p:txBody>
      </p:sp>
    </p:spTree>
    <p:extLst>
      <p:ext uri="{BB962C8B-B14F-4D97-AF65-F5344CB8AC3E}">
        <p14:creationId xmlns:p14="http://schemas.microsoft.com/office/powerpoint/2010/main" val="214238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Relationships between Tables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and Foreign Keys</a:t>
            </a:r>
            <a:endParaRPr lang="en-US" dirty="0"/>
          </a:p>
        </p:txBody>
      </p:sp>
      <p:pic>
        <p:nvPicPr>
          <p:cNvPr id="3" name="Content Placeholder 2" descr="407151100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21" b="-7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591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Relationships between Tables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Different types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Tables that are linked via foreign keys are said to be in a </a:t>
            </a:r>
            <a:r>
              <a:rPr lang="en-US" dirty="0" smtClean="0"/>
              <a:t>relationship: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one-to-many </a:t>
            </a:r>
            <a:r>
              <a:rPr lang="en-US" b="1" dirty="0" smtClean="0"/>
              <a:t>relationship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single record in Table A </a:t>
            </a:r>
            <a:r>
              <a:rPr lang="en-US" dirty="0" smtClean="0"/>
              <a:t>can </a:t>
            </a:r>
            <a:r>
              <a:rPr lang="en-US" dirty="0"/>
              <a:t>have one or more </a:t>
            </a:r>
            <a:r>
              <a:rPr lang="en-US" dirty="0" smtClean="0"/>
              <a:t>matching records </a:t>
            </a:r>
            <a:r>
              <a:rPr lang="en-US" dirty="0"/>
              <a:t>in Table </a:t>
            </a:r>
            <a:r>
              <a:rPr lang="en-US" dirty="0" smtClean="0"/>
              <a:t>B 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many</a:t>
            </a:r>
            <a:r>
              <a:rPr lang="en-US" b="1" dirty="0"/>
              <a:t>-to-many </a:t>
            </a:r>
            <a:r>
              <a:rPr lang="en-US" b="1" dirty="0" smtClean="0"/>
              <a:t>relationship</a:t>
            </a:r>
            <a:br>
              <a:rPr lang="en-US" b="1" dirty="0" smtClean="0"/>
            </a:br>
            <a:r>
              <a:rPr lang="en-US" dirty="0" smtClean="0"/>
              <a:t>Many</a:t>
            </a:r>
            <a:r>
              <a:rPr lang="en-US" dirty="0"/>
              <a:t>-to-</a:t>
            </a:r>
            <a:r>
              <a:rPr lang="en-US" dirty="0" smtClean="0"/>
              <a:t>many relationships </a:t>
            </a:r>
            <a:r>
              <a:rPr lang="en-US" dirty="0"/>
              <a:t>are usually implemented by using an intermediate table </a:t>
            </a:r>
            <a:r>
              <a:rPr lang="en-US" dirty="0" smtClean="0"/>
              <a:t>with two </a:t>
            </a:r>
            <a:r>
              <a:rPr lang="en-US" dirty="0"/>
              <a:t>one-to-many </a:t>
            </a:r>
            <a:r>
              <a:rPr lang="en-US" dirty="0" smtClean="0"/>
              <a:t>relationships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One-to-one relationship</a:t>
            </a:r>
            <a:br>
              <a:rPr lang="en-US" b="1" dirty="0" smtClean="0"/>
            </a:br>
            <a:r>
              <a:rPr lang="en-US" dirty="0" smtClean="0"/>
              <a:t>Typically used for security or performance reasons. (Could be 1 table)</a:t>
            </a:r>
          </a:p>
        </p:txBody>
      </p:sp>
    </p:spTree>
    <p:extLst>
      <p:ext uri="{BB962C8B-B14F-4D97-AF65-F5344CB8AC3E}">
        <p14:creationId xmlns:p14="http://schemas.microsoft.com/office/powerpoint/2010/main" val="173734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One to Many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Content Placeholder 4" descr="4071511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83" r="-32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390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Many to Many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Usually using a intermediate table</a:t>
            </a:r>
            <a:endParaRPr lang="en-US" dirty="0"/>
          </a:p>
        </p:txBody>
      </p:sp>
      <p:pic>
        <p:nvPicPr>
          <p:cNvPr id="6" name="Content Placeholder 5" descr="407151100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009" b="-53009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914400" y="5486400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 that in </a:t>
            </a:r>
            <a:r>
              <a:rPr lang="en-US" dirty="0" smtClean="0"/>
              <a:t>this example</a:t>
            </a:r>
            <a:r>
              <a:rPr lang="en-US" dirty="0"/>
              <a:t>, the two foreign keys in the intermediate table are combined to create </a:t>
            </a:r>
            <a:r>
              <a:rPr lang="en-US" dirty="0" smtClean="0"/>
              <a:t>a </a:t>
            </a:r>
            <a:r>
              <a:rPr lang="en-US" b="1" dirty="0" smtClean="0"/>
              <a:t>composite </a:t>
            </a:r>
            <a:r>
              <a:rPr lang="en-US" b="1" dirty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0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Database Options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range of  DBMS Usage in an Enterprise</a:t>
            </a:r>
            <a:endParaRPr lang="en-US" dirty="0"/>
          </a:p>
        </p:txBody>
      </p:sp>
      <p:pic>
        <p:nvPicPr>
          <p:cNvPr id="5" name="Picture 4" descr="407151100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6458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  <a:latin typeface="Rockwell Condensed" pitchFamily="18" charset="0"/>
              </a:rPr>
              <a:t>Databases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and Web Development</a:t>
            </a:r>
            <a:endParaRPr lang="en-US" sz="24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7800" y="107698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Structured Query Language (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SQL</a:t>
            </a:r>
            <a:r>
              <a:rPr lang="en-US" sz="2400" dirty="0" smtClean="0">
                <a:solidFill>
                  <a:srgbClr val="FFFFFF"/>
                </a:solidFill>
                <a:latin typeface="Rockwell Condensed" pitchFamily="18" charset="0"/>
              </a:rPr>
              <a:t>)</a:t>
            </a:r>
            <a:endParaRPr lang="en-US" sz="24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Database </a:t>
            </a:r>
            <a:r>
              <a:rPr lang="en-US" sz="2400" dirty="0" smtClean="0">
                <a:solidFill>
                  <a:schemeClr val="accent5"/>
                </a:solidFill>
                <a:latin typeface="Rockwell Condensed" pitchFamily="18" charset="0"/>
              </a:rPr>
              <a:t>APIs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352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44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764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Accessing MySQL in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PHP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14400" y="51816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76400" y="5344180"/>
            <a:ext cx="274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Sample Database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Techniques</a:t>
            </a:r>
            <a:endParaRPr lang="en-US" sz="2400" dirty="0">
              <a:solidFill>
                <a:srgbClr val="F3703A"/>
              </a:solidFill>
              <a:latin typeface="Rockwell Condense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648200" y="2336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10201" y="25247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Managing a </a:t>
            </a:r>
            <a:r>
              <a:rPr lang="en-US" sz="2400" dirty="0" smtClean="0">
                <a:solidFill>
                  <a:srgbClr val="F3703A"/>
                </a:solidFill>
                <a:latin typeface="Rockwell Condensed" pitchFamily="18" charset="0"/>
              </a:rPr>
              <a:t>MySQL</a:t>
            </a:r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 Database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48200" y="2286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648200" y="3759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0201" y="397258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ockwell Condensed" pitchFamily="18" charset="0"/>
              </a:rPr>
              <a:t>Case Study Schemas</a:t>
            </a:r>
            <a:endParaRPr lang="en-US" sz="24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8200" y="3733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Database Options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Other ways of using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SQLite </a:t>
            </a:r>
            <a:r>
              <a:rPr lang="en-US" dirty="0"/>
              <a:t>a software library that typically is integrated directly within an </a:t>
            </a:r>
            <a:r>
              <a:rPr lang="en-US" dirty="0" smtClean="0"/>
              <a:t>application rather </a:t>
            </a:r>
            <a:r>
              <a:rPr lang="en-US" dirty="0"/>
              <a:t>than running as a separate process like most </a:t>
            </a:r>
            <a:r>
              <a:rPr lang="en-US" dirty="0" smtClean="0"/>
              <a:t>DBMS.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No-SQL </a:t>
            </a:r>
            <a:r>
              <a:rPr lang="en-US" dirty="0"/>
              <a:t>databases do not make use </a:t>
            </a:r>
            <a:r>
              <a:rPr lang="en-US" dirty="0" smtClean="0"/>
              <a:t>of SQL</a:t>
            </a:r>
            <a:r>
              <a:rPr lang="en-US" dirty="0"/>
              <a:t>, are not relational in how they store data, and are </a:t>
            </a:r>
            <a:r>
              <a:rPr lang="en-US" dirty="0" smtClean="0"/>
              <a:t>optimized </a:t>
            </a:r>
            <a:r>
              <a:rPr lang="en-US" dirty="0"/>
              <a:t>to retrieve </a:t>
            </a:r>
            <a:r>
              <a:rPr lang="en-US" dirty="0" smtClean="0"/>
              <a:t>data using </a:t>
            </a:r>
            <a:r>
              <a:rPr lang="en-US" dirty="0"/>
              <a:t>simple key-value syntax similar to that used with associative arrays in PHP</a:t>
            </a:r>
            <a:r>
              <a:rPr lang="en-US" dirty="0" smtClean="0"/>
              <a:t>.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err="1"/>
              <a:t>CouchDB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Hypertable</a:t>
            </a:r>
            <a:r>
              <a:rPr lang="en-US" dirty="0" smtClean="0"/>
              <a:t>, Cassandra,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7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Structured Query </a:t>
            </a:r>
            <a:r>
              <a:rPr lang="en-US" dirty="0" err="1" smtClean="0">
                <a:solidFill>
                  <a:srgbClr val="404040"/>
                </a:solidFill>
              </a:rPr>
              <a:t>Langugage</a:t>
            </a:r>
            <a:r>
              <a:rPr lang="en-US" dirty="0" smtClean="0">
                <a:solidFill>
                  <a:srgbClr val="404040"/>
                </a:solidFill>
              </a:rPr>
              <a:t> (</a:t>
            </a:r>
            <a:r>
              <a:rPr lang="en-US" dirty="0" smtClean="0">
                <a:solidFill>
                  <a:schemeClr val="tx2"/>
                </a:solidFill>
              </a:rPr>
              <a:t>SQL</a:t>
            </a:r>
            <a:r>
              <a:rPr lang="en-US" dirty="0" smtClean="0">
                <a:solidFill>
                  <a:srgbClr val="404040"/>
                </a:solidFill>
              </a:rPr>
              <a:t>)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Structured Query Language uses English Like Syntax to interact with the Database. Common SQL commands: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SELECT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INSERT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UPDATE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DELETE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Pronounced </a:t>
            </a:r>
            <a:r>
              <a:rPr lang="en-US" i="1" dirty="0" smtClean="0"/>
              <a:t>sequel (</a:t>
            </a:r>
            <a:r>
              <a:rPr lang="en-US" dirty="0" smtClean="0"/>
              <a:t>or </a:t>
            </a:r>
            <a:r>
              <a:rPr lang="en-US" i="1" dirty="0" err="1" smtClean="0"/>
              <a:t>sss</a:t>
            </a:r>
            <a:r>
              <a:rPr lang="en-US" i="1" dirty="0" smtClean="0"/>
              <a:t> queue </a:t>
            </a:r>
            <a:r>
              <a:rPr lang="en-US" i="1" dirty="0" err="1" smtClean="0"/>
              <a:t>elle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0915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SELECT statement </a:t>
            </a:r>
            <a:r>
              <a:rPr lang="en-US" dirty="0" smtClean="0"/>
              <a:t>is </a:t>
            </a:r>
            <a:r>
              <a:rPr lang="en-US" dirty="0"/>
              <a:t>used </a:t>
            </a:r>
            <a:r>
              <a:rPr lang="en-US" dirty="0" smtClean="0"/>
              <a:t>to retrieve </a:t>
            </a:r>
            <a:r>
              <a:rPr lang="en-US" dirty="0"/>
              <a:t>data from the database</a:t>
            </a:r>
            <a:r>
              <a:rPr lang="en-US" dirty="0" smtClean="0"/>
              <a:t>.</a:t>
            </a:r>
          </a:p>
          <a:p>
            <a:r>
              <a:rPr lang="en-US" dirty="0"/>
              <a:t>The result of a SELECT statement is a block of data typically </a:t>
            </a:r>
            <a:r>
              <a:rPr lang="en-US" dirty="0" smtClean="0"/>
              <a:t>called a </a:t>
            </a:r>
            <a:r>
              <a:rPr lang="en-US" b="1" dirty="0"/>
              <a:t>result set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must specify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fields to retrieve and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Table to retrieve from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retrieve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4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retrieve data</a:t>
            </a:r>
            <a:endParaRPr lang="en-US" dirty="0"/>
          </a:p>
        </p:txBody>
      </p:sp>
      <p:pic>
        <p:nvPicPr>
          <p:cNvPr id="6" name="Picture 5" descr="4071511010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75"/>
          <a:stretch/>
        </p:blipFill>
        <p:spPr>
          <a:xfrm>
            <a:off x="1066800" y="2116667"/>
            <a:ext cx="6633233" cy="329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specify a certain order to the result set use the </a:t>
            </a:r>
            <a:r>
              <a:rPr lang="en-US" b="1" dirty="0" smtClean="0"/>
              <a:t>ORDER</a:t>
            </a:r>
            <a:r>
              <a:rPr lang="en-US" dirty="0" smtClean="0"/>
              <a:t> clause.</a:t>
            </a:r>
          </a:p>
          <a:p>
            <a:r>
              <a:rPr lang="en-US" dirty="0" smtClean="0"/>
              <a:t>You Specify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field to Sort on (or several), and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whether to sort in ascending or descending order.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Ordering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98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ORDER BY clause</a:t>
            </a:r>
            <a:endParaRPr lang="en-US" dirty="0"/>
          </a:p>
        </p:txBody>
      </p:sp>
      <p:pic>
        <p:nvPicPr>
          <p:cNvPr id="8" name="Content Placeholder 7" descr="4071511010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91" t="46655" r="-6451"/>
          <a:stretch/>
        </p:blipFill>
        <p:spPr>
          <a:xfrm>
            <a:off x="457200" y="1981200"/>
            <a:ext cx="7328546" cy="3601005"/>
          </a:xfrm>
        </p:spPr>
      </p:pic>
    </p:spTree>
    <p:extLst>
      <p:ext uri="{BB962C8B-B14F-4D97-AF65-F5344CB8AC3E}">
        <p14:creationId xmlns:p14="http://schemas.microsoft.com/office/powerpoint/2010/main" val="2081588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Simple SELECT queries used so far retrieve </a:t>
            </a:r>
            <a:r>
              <a:rPr lang="en-US" i="1" dirty="0" smtClean="0"/>
              <a:t>all </a:t>
            </a:r>
            <a:r>
              <a:rPr lang="en-US" dirty="0"/>
              <a:t>the records in the specified table. </a:t>
            </a:r>
            <a:endParaRPr lang="en-US" dirty="0" smtClean="0"/>
          </a:p>
          <a:p>
            <a:r>
              <a:rPr lang="en-US" dirty="0" smtClean="0"/>
              <a:t>Often we </a:t>
            </a:r>
            <a:r>
              <a:rPr lang="en-US" dirty="0"/>
              <a:t>are not interested in retrieving all the records in a table but only a subset of </a:t>
            </a:r>
            <a:r>
              <a:rPr lang="en-US" dirty="0" smtClean="0"/>
              <a:t>the records.</a:t>
            </a:r>
          </a:p>
          <a:p>
            <a:r>
              <a:rPr lang="en-US" dirty="0"/>
              <a:t>This is accomplished via the </a:t>
            </a:r>
            <a:r>
              <a:rPr lang="en-US" b="1" dirty="0"/>
              <a:t>WHERE</a:t>
            </a:r>
            <a:r>
              <a:rPr lang="en-US" dirty="0"/>
              <a:t> clause, which can be added to </a:t>
            </a:r>
            <a:r>
              <a:rPr lang="en-US" dirty="0" smtClean="0"/>
              <a:t>any SELECT </a:t>
            </a:r>
            <a:r>
              <a:rPr lang="en-US" dirty="0"/>
              <a:t>statement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WHERE Clause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92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WHERE Clause</a:t>
            </a:r>
            <a:endParaRPr lang="en-US" dirty="0"/>
          </a:p>
        </p:txBody>
      </p:sp>
      <p:pic>
        <p:nvPicPr>
          <p:cNvPr id="6" name="Content Placeholder 5" descr="407151101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031" b="-390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0588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Advanced (but essential)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Often we want to retrieve data from multiple tables. While we could do one query, and then do a second query using the data from the 1</a:t>
            </a:r>
            <a:r>
              <a:rPr lang="en-US" baseline="30000" dirty="0" smtClean="0"/>
              <a:t>st</a:t>
            </a:r>
            <a:r>
              <a:rPr lang="en-US" dirty="0" smtClean="0"/>
              <a:t> query, that would be inefficient. Instead we can use the </a:t>
            </a:r>
            <a:r>
              <a:rPr lang="en-US" b="1" dirty="0" smtClean="0"/>
              <a:t>JOIN</a:t>
            </a:r>
            <a:r>
              <a:rPr lang="en-US" dirty="0" smtClean="0"/>
              <a:t> clause (we will discuss </a:t>
            </a:r>
            <a:r>
              <a:rPr lang="en-US" b="1" dirty="0" smtClean="0"/>
              <a:t>INNER JOIN</a:t>
            </a:r>
            <a:r>
              <a:rPr lang="en-US" dirty="0" smtClean="0"/>
              <a:t>)</a:t>
            </a:r>
          </a:p>
          <a:p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you don’t want every record in </a:t>
            </a:r>
            <a:r>
              <a:rPr lang="en-US" dirty="0" smtClean="0"/>
              <a:t>your table </a:t>
            </a:r>
            <a:r>
              <a:rPr lang="en-US" dirty="0"/>
              <a:t>but instead want to perform some type of calculation on multiple </a:t>
            </a:r>
            <a:r>
              <a:rPr lang="en-US" dirty="0" smtClean="0"/>
              <a:t> records and </a:t>
            </a:r>
            <a:r>
              <a:rPr lang="en-US" dirty="0"/>
              <a:t>then return the results. This requires using one or more </a:t>
            </a:r>
            <a:r>
              <a:rPr lang="en-US" b="1" dirty="0"/>
              <a:t>aggregate </a:t>
            </a:r>
            <a:r>
              <a:rPr lang="en-US" b="1" dirty="0" smtClean="0"/>
              <a:t>functions </a:t>
            </a:r>
            <a:r>
              <a:rPr lang="en-US" dirty="0" smtClean="0"/>
              <a:t>such </a:t>
            </a:r>
            <a:r>
              <a:rPr lang="en-US" dirty="0"/>
              <a:t>as SUM() or COUNT(); these are often used in  </a:t>
            </a:r>
            <a:r>
              <a:rPr lang="en-US" dirty="0" smtClean="0"/>
              <a:t>conjunction </a:t>
            </a:r>
            <a:r>
              <a:rPr lang="en-US" dirty="0"/>
              <a:t>with the </a:t>
            </a:r>
            <a:r>
              <a:rPr lang="en-US" b="1" dirty="0"/>
              <a:t>GROUP </a:t>
            </a:r>
            <a:r>
              <a:rPr lang="en-US" b="1" dirty="0" smtClean="0"/>
              <a:t>BY </a:t>
            </a:r>
            <a:r>
              <a:rPr lang="en-US" dirty="0" smtClean="0"/>
              <a:t>keywords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150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Databases </a:t>
            </a:r>
            <a:r>
              <a:rPr lang="en-US" dirty="0" smtClean="0"/>
              <a:t>and Web Development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0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JOIN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Still in a SELECT query</a:t>
            </a:r>
            <a:endParaRPr lang="en-US" dirty="0"/>
          </a:p>
        </p:txBody>
      </p:sp>
      <p:pic>
        <p:nvPicPr>
          <p:cNvPr id="6" name="Content Placeholder 5" descr="407151101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9" r="-25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0004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Still in a SELECT query</a:t>
            </a:r>
            <a:endParaRPr lang="en-US" dirty="0"/>
          </a:p>
        </p:txBody>
      </p:sp>
      <p:pic>
        <p:nvPicPr>
          <p:cNvPr id="5" name="Content Placeholder 4" descr="407151101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" r="-1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6387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</a:t>
            </a:r>
            <a:endParaRPr lang="en-US" dirty="0"/>
          </a:p>
        </p:txBody>
      </p:sp>
      <p:pic>
        <p:nvPicPr>
          <p:cNvPr id="5" name="Content Placeholder 4" descr="4071511014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4" r="-1907" b="67940"/>
          <a:stretch/>
        </p:blipFill>
        <p:spPr>
          <a:xfrm>
            <a:off x="685800" y="2514600"/>
            <a:ext cx="7392934" cy="23622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Adding data in to the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97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Modify data in the table</a:t>
            </a:r>
            <a:endParaRPr lang="en-US" dirty="0"/>
          </a:p>
        </p:txBody>
      </p:sp>
      <p:pic>
        <p:nvPicPr>
          <p:cNvPr id="6" name="Content Placeholder 5" descr="4071511014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175" r="-6052" b="17550"/>
          <a:stretch/>
        </p:blipFill>
        <p:spPr>
          <a:xfrm>
            <a:off x="457199" y="2286000"/>
            <a:ext cx="7770769" cy="2133600"/>
          </a:xfrm>
        </p:spPr>
      </p:pic>
    </p:spTree>
    <p:extLst>
      <p:ext uri="{BB962C8B-B14F-4D97-AF65-F5344CB8AC3E}">
        <p14:creationId xmlns:p14="http://schemas.microsoft.com/office/powerpoint/2010/main" val="3906276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Remove rows from the table</a:t>
            </a:r>
            <a:endParaRPr lang="en-US" dirty="0"/>
          </a:p>
        </p:txBody>
      </p:sp>
      <p:pic>
        <p:nvPicPr>
          <p:cNvPr id="5" name="Content Placeholder 4" descr="4071511014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7" t="83005" r="40554" b="-1716"/>
          <a:stretch/>
        </p:blipFill>
        <p:spPr>
          <a:xfrm>
            <a:off x="228601" y="2438400"/>
            <a:ext cx="6258774" cy="1981200"/>
          </a:xfrm>
        </p:spPr>
      </p:pic>
    </p:spTree>
    <p:extLst>
      <p:ext uri="{BB962C8B-B14F-4D97-AF65-F5344CB8AC3E}">
        <p14:creationId xmlns:p14="http://schemas.microsoft.com/office/powerpoint/2010/main" val="2519075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Anytime one of your PHP pages makes changes to the database via an UPDATE</a:t>
            </a:r>
            <a:r>
              <a:rPr lang="en-US" dirty="0" smtClean="0"/>
              <a:t>,  INSERT</a:t>
            </a:r>
            <a:r>
              <a:rPr lang="en-US" dirty="0"/>
              <a:t>, or DELETE statement, you also need to be concerned with the possibility </a:t>
            </a:r>
            <a:r>
              <a:rPr lang="en-US" dirty="0" smtClean="0"/>
              <a:t>of failure.</a:t>
            </a:r>
          </a:p>
          <a:p>
            <a:r>
              <a:rPr lang="en-US" dirty="0"/>
              <a:t>A </a:t>
            </a:r>
            <a:r>
              <a:rPr lang="en-US" b="1" dirty="0"/>
              <a:t>transaction </a:t>
            </a:r>
            <a:r>
              <a:rPr lang="en-US" dirty="0"/>
              <a:t>refers to a sequence of steps </a:t>
            </a:r>
            <a:r>
              <a:rPr lang="en-US" dirty="0" smtClean="0"/>
              <a:t>that are </a:t>
            </a:r>
            <a:r>
              <a:rPr lang="en-US" dirty="0"/>
              <a:t>treated as a single unit, and provide a way </a:t>
            </a:r>
            <a:r>
              <a:rPr lang="en-US" dirty="0" smtClean="0"/>
              <a:t>to gracefully </a:t>
            </a:r>
            <a:r>
              <a:rPr lang="en-US" dirty="0"/>
              <a:t>handle errors and </a:t>
            </a:r>
            <a:r>
              <a:rPr lang="en-US" dirty="0" smtClean="0"/>
              <a:t>keep your </a:t>
            </a:r>
            <a:r>
              <a:rPr lang="en-US" dirty="0"/>
              <a:t>data properly consistent when errors do occur.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Advanced Topic.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439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</a:t>
            </a:r>
            <a:r>
              <a:rPr lang="en-US" dirty="0" smtClean="0"/>
              <a:t>magine </a:t>
            </a:r>
            <a:r>
              <a:rPr lang="en-US" dirty="0"/>
              <a:t>how a purchase would work in a web </a:t>
            </a:r>
            <a:r>
              <a:rPr lang="en-US" dirty="0" smtClean="0"/>
              <a:t>storefront. After </a:t>
            </a:r>
            <a:r>
              <a:rPr lang="en-US" dirty="0"/>
              <a:t>the user has verified </a:t>
            </a:r>
            <a:r>
              <a:rPr lang="en-US" dirty="0" smtClean="0"/>
              <a:t>the shipping </a:t>
            </a:r>
            <a:r>
              <a:rPr lang="en-US" dirty="0"/>
              <a:t>address, entered a credit card, and selected a shipping </a:t>
            </a:r>
            <a:r>
              <a:rPr lang="en-US" dirty="0" smtClean="0"/>
              <a:t>option and clicks </a:t>
            </a:r>
            <a:r>
              <a:rPr lang="en-US" dirty="0"/>
              <a:t>the final </a:t>
            </a:r>
            <a:r>
              <a:rPr lang="en-US" i="1" dirty="0"/>
              <a:t>Pay for Order </a:t>
            </a:r>
            <a:r>
              <a:rPr lang="en-US" dirty="0" smtClean="0"/>
              <a:t>button? Imagine </a:t>
            </a:r>
            <a:r>
              <a:rPr lang="en-US" dirty="0"/>
              <a:t>that the following steps need to happen.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Write </a:t>
            </a:r>
            <a:r>
              <a:rPr lang="en-US" dirty="0"/>
              <a:t>order records to the website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Check </a:t>
            </a:r>
            <a:r>
              <a:rPr lang="en-US" dirty="0"/>
              <a:t>credit card service to see if payment is accepted.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</a:t>
            </a:r>
            <a:r>
              <a:rPr lang="en-US" dirty="0"/>
              <a:t>payment is accepted, send message to legacy ordering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</a:t>
            </a:r>
            <a:r>
              <a:rPr lang="en-US" dirty="0"/>
              <a:t>purchased item from warehouse inventory table </a:t>
            </a:r>
            <a:r>
              <a:rPr lang="en-US" dirty="0" smtClean="0"/>
              <a:t>and add </a:t>
            </a:r>
            <a:r>
              <a:rPr lang="en-US" dirty="0"/>
              <a:t>it to </a:t>
            </a:r>
            <a:r>
              <a:rPr lang="en-US" dirty="0" smtClean="0"/>
              <a:t>the order </a:t>
            </a:r>
            <a:r>
              <a:rPr lang="en-US" dirty="0"/>
              <a:t>shipped table.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Send </a:t>
            </a:r>
            <a:r>
              <a:rPr lang="en-US" dirty="0"/>
              <a:t>message to shipping provider.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833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any step in this process, errors could occur. For </a:t>
            </a:r>
            <a:r>
              <a:rPr lang="en-US" dirty="0" smtClean="0"/>
              <a:t>instance</a:t>
            </a:r>
            <a:r>
              <a:rPr lang="en-US" dirty="0"/>
              <a:t>: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DBMS </a:t>
            </a:r>
            <a:r>
              <a:rPr lang="en-US" dirty="0" smtClean="0"/>
              <a:t>system could </a:t>
            </a:r>
            <a:r>
              <a:rPr lang="en-US" dirty="0"/>
              <a:t>crash after writing the first order record but before the second order </a:t>
            </a:r>
            <a:r>
              <a:rPr lang="en-US" dirty="0" smtClean="0"/>
              <a:t>record could </a:t>
            </a:r>
            <a:r>
              <a:rPr lang="en-US" dirty="0"/>
              <a:t>be written.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credit </a:t>
            </a:r>
            <a:r>
              <a:rPr lang="en-US" dirty="0"/>
              <a:t>card service could be unresponsive, </a:t>
            </a:r>
            <a:r>
              <a:rPr lang="en-US" dirty="0" smtClean="0"/>
              <a:t>or the credit card </a:t>
            </a:r>
            <a:r>
              <a:rPr lang="en-US" dirty="0"/>
              <a:t>payment </a:t>
            </a:r>
            <a:r>
              <a:rPr lang="en-US" dirty="0" smtClean="0"/>
              <a:t>declined</a:t>
            </a:r>
            <a:r>
              <a:rPr lang="en-US" dirty="0"/>
              <a:t>.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legacy ordering system or inventory system or </a:t>
            </a:r>
            <a:r>
              <a:rPr lang="en-US" dirty="0" smtClean="0"/>
              <a:t>shipping provider </a:t>
            </a:r>
            <a:r>
              <a:rPr lang="en-US" dirty="0"/>
              <a:t>system could be down.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25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Local Transactions </a:t>
            </a:r>
            <a:r>
              <a:rPr lang="en-US" dirty="0"/>
              <a:t>can be handled by the </a:t>
            </a:r>
            <a:r>
              <a:rPr lang="en-US" dirty="0" smtClean="0"/>
              <a:t>DBMS.</a:t>
            </a:r>
          </a:p>
          <a:p>
            <a:r>
              <a:rPr lang="en-US" b="1" dirty="0" smtClean="0"/>
              <a:t>Distributed Transactions </a:t>
            </a:r>
            <a:r>
              <a:rPr lang="en-US" dirty="0"/>
              <a:t>involve multiple hosts</a:t>
            </a:r>
            <a:r>
              <a:rPr lang="en-US" dirty="0" smtClean="0"/>
              <a:t>, several of </a:t>
            </a:r>
            <a:r>
              <a:rPr lang="en-US" dirty="0"/>
              <a:t>which we may have no control </a:t>
            </a:r>
            <a:r>
              <a:rPr lang="en-US" dirty="0" smtClean="0"/>
              <a:t>over. </a:t>
            </a:r>
          </a:p>
          <a:p>
            <a:r>
              <a:rPr lang="en-US" dirty="0" smtClean="0"/>
              <a:t>Distributed </a:t>
            </a:r>
            <a:r>
              <a:rPr lang="en-US" dirty="0"/>
              <a:t>transactions are much more complicated than local transactions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73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SQL for transactions use the START TRANSACTION, COMMIT, and </a:t>
            </a:r>
            <a:r>
              <a:rPr lang="en-US" dirty="0" smtClean="0"/>
              <a:t>ROLLBACK commands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easy transactions</a:t>
            </a:r>
            <a:endParaRPr lang="en-US" dirty="0"/>
          </a:p>
        </p:txBody>
      </p:sp>
      <p:pic>
        <p:nvPicPr>
          <p:cNvPr id="5" name="Picture 4" descr="Screen Shot 2014-02-15 at 12.35.4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8400"/>
            <a:ext cx="7086600" cy="39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7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Databases and Web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</a:t>
            </a:r>
            <a:r>
              <a:rPr lang="en-US" dirty="0"/>
              <a:t>chapter covers the core principles of relational </a:t>
            </a:r>
            <a:r>
              <a:rPr lang="en-US" b="1" dirty="0" smtClean="0"/>
              <a:t>Database Management </a:t>
            </a:r>
            <a:r>
              <a:rPr lang="en-US" b="1" dirty="0"/>
              <a:t>Systems (DBMSs</a:t>
            </a:r>
            <a:r>
              <a:rPr lang="en-US" b="1" dirty="0" smtClean="0"/>
              <a:t>)</a:t>
            </a:r>
            <a:r>
              <a:rPr lang="en-US" dirty="0" smtClean="0"/>
              <a:t>.</a:t>
            </a:r>
          </a:p>
          <a:p>
            <a:r>
              <a:rPr lang="en-US" dirty="0"/>
              <a:t>All </a:t>
            </a:r>
            <a:r>
              <a:rPr lang="en-US" dirty="0" smtClean="0"/>
              <a:t>database management systems </a:t>
            </a:r>
            <a:r>
              <a:rPr lang="en-US" dirty="0"/>
              <a:t>are capable of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managing </a:t>
            </a:r>
            <a:r>
              <a:rPr lang="en-US" dirty="0"/>
              <a:t>large amounts of data,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maintaining data integrity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responding </a:t>
            </a:r>
            <a:r>
              <a:rPr lang="en-US" dirty="0"/>
              <a:t>to many queries,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creating </a:t>
            </a:r>
            <a:r>
              <a:rPr lang="en-US" dirty="0"/>
              <a:t>indexes and triggers, and </a:t>
            </a:r>
            <a:r>
              <a:rPr lang="en-US" dirty="0" smtClean="0"/>
              <a:t>more.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term </a:t>
            </a:r>
            <a:r>
              <a:rPr lang="en-US" b="1" dirty="0"/>
              <a:t>database </a:t>
            </a:r>
            <a:r>
              <a:rPr lang="en-US" dirty="0" smtClean="0"/>
              <a:t>can refer </a:t>
            </a:r>
            <a:r>
              <a:rPr lang="en-US" dirty="0"/>
              <a:t>to both </a:t>
            </a:r>
            <a:r>
              <a:rPr lang="en-US" dirty="0" smtClean="0"/>
              <a:t>the software </a:t>
            </a:r>
            <a:r>
              <a:rPr lang="en-US" dirty="0"/>
              <a:t>(i.e., to the DBMS) and to the data that is managed by the </a:t>
            </a:r>
            <a:r>
              <a:rPr lang="en-US" dirty="0" smtClean="0"/>
              <a:t>DBMS.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38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Transactions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Depends on which external systems…</a:t>
            </a:r>
            <a:endParaRPr lang="en-US" dirty="0"/>
          </a:p>
        </p:txBody>
      </p:sp>
      <p:pic>
        <p:nvPicPr>
          <p:cNvPr id="7" name="Content Placeholder 6" descr="407151101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2" r="-41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8461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Definition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Data Manipulation </a:t>
            </a:r>
            <a:r>
              <a:rPr lang="en-US" b="1" dirty="0"/>
              <a:t>Language </a:t>
            </a:r>
            <a:r>
              <a:rPr lang="en-US" dirty="0"/>
              <a:t>features of </a:t>
            </a:r>
            <a:r>
              <a:rPr lang="en-US" dirty="0" smtClean="0"/>
              <a:t>SQL are what we typically describe in web development  and include the SELECT</a:t>
            </a:r>
            <a:r>
              <a:rPr lang="en-US" dirty="0"/>
              <a:t>, UPDATE, INSERT, </a:t>
            </a:r>
            <a:r>
              <a:rPr lang="en-US" dirty="0" smtClean="0"/>
              <a:t>and DELETE.</a:t>
            </a:r>
          </a:p>
          <a:p>
            <a:r>
              <a:rPr lang="en-US" dirty="0"/>
              <a:t>There is also a </a:t>
            </a:r>
            <a:r>
              <a:rPr lang="en-US" b="1" dirty="0"/>
              <a:t>Data Definition Language (DDL) </a:t>
            </a:r>
            <a:r>
              <a:rPr lang="en-US" dirty="0"/>
              <a:t>in SQL, which is used </a:t>
            </a:r>
            <a:r>
              <a:rPr lang="en-US" dirty="0" smtClean="0"/>
              <a:t>for creating </a:t>
            </a:r>
            <a:r>
              <a:rPr lang="en-US" dirty="0"/>
              <a:t>tables, modifying the structure of a table, deleting tables, and creating </a:t>
            </a:r>
            <a:r>
              <a:rPr lang="en-US" dirty="0" smtClean="0"/>
              <a:t>and deleting </a:t>
            </a:r>
            <a:r>
              <a:rPr lang="en-US" dirty="0"/>
              <a:t>databases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You </a:t>
            </a:r>
            <a:r>
              <a:rPr lang="en-US" dirty="0"/>
              <a:t>may find yourself using them indirectly </a:t>
            </a:r>
            <a:r>
              <a:rPr lang="en-US" dirty="0" smtClean="0"/>
              <a:t>within something </a:t>
            </a:r>
            <a:r>
              <a:rPr lang="en-US" dirty="0"/>
              <a:t>like the </a:t>
            </a:r>
            <a:r>
              <a:rPr lang="en-US" dirty="0" err="1"/>
              <a:t>phpMyAdmin</a:t>
            </a:r>
            <a:r>
              <a:rPr lang="en-US" b="1" dirty="0"/>
              <a:t> </a:t>
            </a:r>
            <a:r>
              <a:rPr lang="en-US" dirty="0"/>
              <a:t>management </a:t>
            </a:r>
            <a:r>
              <a:rPr lang="en-US" dirty="0" smtClean="0"/>
              <a:t>tool, although a text syntax does exist for those interested.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19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large sets of data, </a:t>
            </a:r>
            <a:r>
              <a:rPr lang="en-US" dirty="0" smtClean="0"/>
              <a:t>searching for </a:t>
            </a:r>
            <a:r>
              <a:rPr lang="en-US" dirty="0"/>
              <a:t>a particular record can take a long </a:t>
            </a:r>
            <a:r>
              <a:rPr lang="en-US" dirty="0" smtClean="0"/>
              <a:t>time.</a:t>
            </a:r>
          </a:p>
          <a:p>
            <a:r>
              <a:rPr lang="en-US" dirty="0"/>
              <a:t>Consider the worst-case scenario for searching where we compare our </a:t>
            </a:r>
            <a:r>
              <a:rPr lang="en-US" dirty="0" smtClean="0"/>
              <a:t>query against </a:t>
            </a:r>
            <a:r>
              <a:rPr lang="en-US" dirty="0"/>
              <a:t>every single record. If there are </a:t>
            </a:r>
            <a:r>
              <a:rPr lang="en-US" i="1" dirty="0"/>
              <a:t>n </a:t>
            </a:r>
            <a:r>
              <a:rPr lang="en-US" dirty="0"/>
              <a:t>elements we say it takes O(n) time to do </a:t>
            </a:r>
            <a:r>
              <a:rPr lang="en-US" dirty="0" smtClean="0"/>
              <a:t>a search </a:t>
            </a:r>
            <a:r>
              <a:rPr lang="en-US" dirty="0"/>
              <a:t>(we would say “Order of </a:t>
            </a:r>
            <a:r>
              <a:rPr lang="en-US" i="1" dirty="0"/>
              <a:t>n</a:t>
            </a:r>
            <a:r>
              <a:rPr lang="en-US" dirty="0"/>
              <a:t>”)</a:t>
            </a:r>
            <a:r>
              <a:rPr lang="en-US" dirty="0" smtClean="0"/>
              <a:t>.</a:t>
            </a:r>
          </a:p>
          <a:p>
            <a:r>
              <a:rPr lang="en-US" dirty="0"/>
              <a:t>In comparison, a </a:t>
            </a:r>
            <a:r>
              <a:rPr lang="en-US" b="1" dirty="0"/>
              <a:t>balanced binary tree </a:t>
            </a:r>
            <a:r>
              <a:rPr lang="en-US" dirty="0" smtClean="0"/>
              <a:t>data structure </a:t>
            </a:r>
            <a:r>
              <a:rPr lang="en-US" dirty="0"/>
              <a:t>can be searched in O(log2 n) time.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N= 1,000,000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log2 (1000000) = 20 </a:t>
            </a:r>
            <a:r>
              <a:rPr lang="en-US" dirty="0" smtClean="0">
                <a:sym typeface="Wingdings"/>
              </a:rPr>
              <a:t> much faster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7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Indexes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balanced trees or other efficient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matter which data structure is used, the application of that structure </a:t>
            </a:r>
            <a:r>
              <a:rPr lang="en-US" dirty="0" smtClean="0"/>
              <a:t>to ensure </a:t>
            </a:r>
            <a:r>
              <a:rPr lang="en-US" dirty="0"/>
              <a:t>results are quickly accessible is called an </a:t>
            </a:r>
            <a:r>
              <a:rPr lang="en-US" b="1" dirty="0"/>
              <a:t>index</a:t>
            </a:r>
            <a:r>
              <a:rPr lang="en-US" dirty="0" smtClean="0"/>
              <a:t>.</a:t>
            </a:r>
            <a:r>
              <a:rPr lang="en-US" dirty="0"/>
              <a:t> Every node in the index has just that field</a:t>
            </a:r>
            <a:r>
              <a:rPr lang="en-US" dirty="0" smtClean="0"/>
              <a:t>, with </a:t>
            </a:r>
            <a:r>
              <a:rPr lang="en-US" dirty="0"/>
              <a:t>a pointer to the full record (on disk)</a:t>
            </a:r>
          </a:p>
        </p:txBody>
      </p:sp>
      <p:pic>
        <p:nvPicPr>
          <p:cNvPr id="6" name="Picture 5" descr="407151101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00400"/>
            <a:ext cx="7315200" cy="32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44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Indexes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 exists if you’re interested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database management tools allow for easy creation of indexes through </a:t>
            </a:r>
            <a:r>
              <a:rPr lang="en-US" dirty="0" smtClean="0"/>
              <a:t>the GUI </a:t>
            </a:r>
            <a:r>
              <a:rPr lang="en-US" dirty="0"/>
              <a:t>without use of SQL </a:t>
            </a:r>
            <a:r>
              <a:rPr lang="en-US" dirty="0" smtClean="0"/>
              <a:t>commands. </a:t>
            </a:r>
          </a:p>
          <a:p>
            <a:r>
              <a:rPr lang="en-US" dirty="0" smtClean="0"/>
              <a:t>The Index Creation Syntax is not normally used by web developers directly, and is not covered.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94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Database </a:t>
            </a:r>
            <a:r>
              <a:rPr lang="en-US" dirty="0" smtClean="0">
                <a:solidFill>
                  <a:srgbClr val="467082"/>
                </a:solidFill>
              </a:rPr>
              <a:t>APIs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API </a:t>
            </a:r>
            <a:r>
              <a:rPr lang="en-US" dirty="0"/>
              <a:t>stands </a:t>
            </a:r>
            <a:r>
              <a:rPr lang="en-US" dirty="0" smtClean="0"/>
              <a:t>for application </a:t>
            </a:r>
            <a:r>
              <a:rPr lang="en-US" dirty="0"/>
              <a:t>programming interface and in general refers to the classes, methods</a:t>
            </a:r>
            <a:r>
              <a:rPr lang="en-US" dirty="0" smtClean="0"/>
              <a:t>, functions</a:t>
            </a:r>
            <a:r>
              <a:rPr lang="en-US" dirty="0"/>
              <a:t>, and variables that your application uses to perform some </a:t>
            </a:r>
            <a:r>
              <a:rPr lang="en-US" dirty="0" smtClean="0"/>
              <a:t>task.</a:t>
            </a:r>
          </a:p>
          <a:p>
            <a:r>
              <a:rPr lang="en-US" dirty="0" smtClean="0"/>
              <a:t>Some database </a:t>
            </a:r>
            <a:r>
              <a:rPr lang="en-US" dirty="0"/>
              <a:t>APIs work only with a specific type of database; others are cross-</a:t>
            </a:r>
            <a:r>
              <a:rPr lang="en-US" dirty="0" smtClean="0"/>
              <a:t>platform and </a:t>
            </a:r>
            <a:r>
              <a:rPr lang="en-US" dirty="0"/>
              <a:t>can work with multiple databases.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Application Programming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92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MySQL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MySQL extension</a:t>
            </a:r>
            <a:r>
              <a:rPr lang="en-US" dirty="0"/>
              <a:t>. This was the original extension to PHP for </a:t>
            </a:r>
            <a:r>
              <a:rPr lang="en-US" dirty="0" smtClean="0"/>
              <a:t>working with </a:t>
            </a:r>
            <a:r>
              <a:rPr lang="en-US" dirty="0"/>
              <a:t>MySQL and has been replaced with the newer </a:t>
            </a:r>
            <a:r>
              <a:rPr lang="en-US" dirty="0" err="1"/>
              <a:t>mysqli</a:t>
            </a:r>
            <a:r>
              <a:rPr lang="en-US" dirty="0"/>
              <a:t> extension. </a:t>
            </a:r>
            <a:r>
              <a:rPr lang="en-US" dirty="0" smtClean="0"/>
              <a:t>This procedural </a:t>
            </a:r>
            <a:r>
              <a:rPr lang="en-US" dirty="0"/>
              <a:t>API should now only be used with versions of MySQL older </a:t>
            </a:r>
            <a:r>
              <a:rPr lang="en-US" dirty="0" smtClean="0"/>
              <a:t>than 4.1.3</a:t>
            </a:r>
            <a:r>
              <a:rPr lang="en-US" dirty="0"/>
              <a:t>. (At the time of writing, the current version of MySQL was 5.7.3.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mysqli</a:t>
            </a:r>
            <a:r>
              <a:rPr lang="en-US" b="1" dirty="0" smtClean="0"/>
              <a:t> </a:t>
            </a:r>
            <a:r>
              <a:rPr lang="en-US" b="1" dirty="0"/>
              <a:t>extension</a:t>
            </a:r>
            <a:r>
              <a:rPr lang="en-US" dirty="0"/>
              <a:t>. The MySQL Improved extension takes advantage </a:t>
            </a:r>
            <a:r>
              <a:rPr lang="en-US" dirty="0" smtClean="0"/>
              <a:t>of features </a:t>
            </a:r>
            <a:r>
              <a:rPr lang="en-US" dirty="0"/>
              <a:t>of versions of MySQL after 4.1.3. This extension provides </a:t>
            </a:r>
            <a:r>
              <a:rPr lang="en-US" b="1" dirty="0"/>
              <a:t>both </a:t>
            </a:r>
            <a:r>
              <a:rPr lang="en-US" dirty="0" smtClean="0"/>
              <a:t>a procedural </a:t>
            </a:r>
            <a:r>
              <a:rPr lang="en-US" dirty="0"/>
              <a:t>and an object-oriented approach. This extension also </a:t>
            </a:r>
            <a:r>
              <a:rPr lang="en-US" dirty="0" smtClean="0"/>
              <a:t>supports most </a:t>
            </a:r>
            <a:r>
              <a:rPr lang="en-US" dirty="0"/>
              <a:t>of the latest features of </a:t>
            </a:r>
            <a:r>
              <a:rPr lang="en-US" dirty="0" smtClean="0"/>
              <a:t>MySQL.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PHP </a:t>
            </a:r>
            <a:r>
              <a:rPr lang="en-US" b="1" dirty="0"/>
              <a:t>data objects (PDOs)</a:t>
            </a:r>
            <a:r>
              <a:rPr lang="en-US" dirty="0"/>
              <a:t>. This object-oriented API has been available </a:t>
            </a:r>
            <a:r>
              <a:rPr lang="en-US" dirty="0" smtClean="0"/>
              <a:t>since PHP </a:t>
            </a:r>
            <a:r>
              <a:rPr lang="en-US" dirty="0"/>
              <a:t>5.1 and provides an </a:t>
            </a:r>
            <a:r>
              <a:rPr lang="en-US" b="1" dirty="0"/>
              <a:t>abstraction layer </a:t>
            </a:r>
            <a:r>
              <a:rPr lang="en-US" dirty="0"/>
              <a:t>(i.e., a set of classes that hide </a:t>
            </a:r>
            <a:r>
              <a:rPr lang="en-US" dirty="0" smtClean="0"/>
              <a:t>the implementation </a:t>
            </a:r>
            <a:r>
              <a:rPr lang="en-US" dirty="0"/>
              <a:t>details for some set of functionality) that with the </a:t>
            </a:r>
            <a:r>
              <a:rPr lang="en-US" dirty="0" smtClean="0"/>
              <a:t>appropriate drivers </a:t>
            </a:r>
            <a:r>
              <a:rPr lang="en-US" dirty="0"/>
              <a:t>can be used with </a:t>
            </a:r>
            <a:r>
              <a:rPr lang="en-US" i="1" dirty="0"/>
              <a:t>any </a:t>
            </a:r>
            <a:r>
              <a:rPr lang="en-US" dirty="0"/>
              <a:t>database, and not just MySQL </a:t>
            </a:r>
            <a:r>
              <a:rPr lang="en-US" dirty="0" smtClean="0"/>
              <a:t>databases. However</a:t>
            </a:r>
            <a:r>
              <a:rPr lang="en-US" dirty="0"/>
              <a:t>, it is not able to make use of all the latest features of MySQL.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is more than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75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will show how to do some of </a:t>
            </a:r>
            <a:r>
              <a:rPr lang="en-US" dirty="0" smtClean="0"/>
              <a:t>the most </a:t>
            </a:r>
            <a:r>
              <a:rPr lang="en-US" dirty="0"/>
              <a:t>common database operations using the procedural </a:t>
            </a:r>
            <a:r>
              <a:rPr lang="en-US" dirty="0" err="1"/>
              <a:t>mysqli</a:t>
            </a:r>
            <a:r>
              <a:rPr lang="en-US" dirty="0"/>
              <a:t> extension as well </a:t>
            </a:r>
            <a:r>
              <a:rPr lang="en-US" dirty="0" smtClean="0"/>
              <a:t>as the </a:t>
            </a:r>
            <a:r>
              <a:rPr lang="en-US" dirty="0"/>
              <a:t>object-oriented </a:t>
            </a:r>
            <a:r>
              <a:rPr lang="en-US" dirty="0" smtClean="0"/>
              <a:t>PDO.</a:t>
            </a:r>
          </a:p>
          <a:p>
            <a:r>
              <a:rPr lang="en-US" dirty="0"/>
              <a:t>As the chapter (and book) proceed, we will standardize </a:t>
            </a:r>
            <a:r>
              <a:rPr lang="en-US" dirty="0" smtClean="0"/>
              <a:t>on the </a:t>
            </a:r>
            <a:r>
              <a:rPr lang="en-US" dirty="0"/>
              <a:t>object-oriented, database-independent PDO approach.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05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404040"/>
                </a:solidFill>
              </a:rPr>
              <a:t>ManaginG</a:t>
            </a:r>
            <a:r>
              <a:rPr lang="en-US" dirty="0" smtClean="0">
                <a:solidFill>
                  <a:srgbClr val="404040"/>
                </a:solidFill>
              </a:rPr>
              <a:t> a </a:t>
            </a:r>
            <a:r>
              <a:rPr lang="en-US" dirty="0" smtClean="0">
                <a:solidFill>
                  <a:schemeClr val="tx2"/>
                </a:solidFill>
              </a:rPr>
              <a:t>MySQL</a:t>
            </a:r>
            <a:r>
              <a:rPr lang="en-US" dirty="0" smtClean="0">
                <a:solidFill>
                  <a:srgbClr val="404040"/>
                </a:solidFill>
              </a:rPr>
              <a:t> Database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2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MySQL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other open source and proprietary relational DBMS, including: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/>
              <a:t>PostgreSQL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Oracle Database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IBM DB2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Microsoft SQL Server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MySQL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will be using 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269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access the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you will </a:t>
            </a:r>
            <a:r>
              <a:rPr lang="en-US" dirty="0" smtClean="0"/>
              <a:t>eventually be </a:t>
            </a:r>
            <a:r>
              <a:rPr lang="en-US" dirty="0"/>
              <a:t>able to </a:t>
            </a:r>
            <a:r>
              <a:rPr lang="en-US" dirty="0" smtClean="0"/>
              <a:t>manipulate the </a:t>
            </a:r>
            <a:r>
              <a:rPr lang="en-US" dirty="0"/>
              <a:t>database from your PHP code, there are some routine </a:t>
            </a:r>
            <a:r>
              <a:rPr lang="en-US" dirty="0" smtClean="0"/>
              <a:t>maintenance operations that </a:t>
            </a:r>
            <a:r>
              <a:rPr lang="en-US" dirty="0"/>
              <a:t>do not warrant </a:t>
            </a:r>
            <a:r>
              <a:rPr lang="en-US" dirty="0" smtClean="0"/>
              <a:t>custom code. Tools include: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Command Line Interface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phpMyAdmin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MySQLWorkbench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So, so many 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337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MySQL command-line interface is the most difficult to </a:t>
            </a:r>
            <a:r>
              <a:rPr lang="en-US" dirty="0" smtClean="0"/>
              <a:t>master. The </a:t>
            </a:r>
            <a:r>
              <a:rPr lang="en-US" dirty="0"/>
              <a:t>value of this particular </a:t>
            </a:r>
            <a:r>
              <a:rPr lang="en-US" dirty="0" smtClean="0"/>
              <a:t>management tool </a:t>
            </a:r>
            <a:r>
              <a:rPr lang="en-US" dirty="0"/>
              <a:t>is its low bandwidth and near </a:t>
            </a:r>
            <a:r>
              <a:rPr lang="en-US" dirty="0" smtClean="0"/>
              <a:t>ubiquitous </a:t>
            </a:r>
            <a:r>
              <a:rPr lang="en-US" dirty="0"/>
              <a:t>presence on Linux machines. </a:t>
            </a:r>
            <a:endParaRPr lang="en-US" dirty="0" smtClean="0"/>
          </a:p>
          <a:p>
            <a:r>
              <a:rPr lang="en-US" dirty="0" smtClean="0"/>
              <a:t>To launch </a:t>
            </a:r>
            <a:r>
              <a:rPr lang="en-US" dirty="0"/>
              <a:t>an interactive MySQL command-line session, you must specify the host</a:t>
            </a:r>
            <a:r>
              <a:rPr lang="en-US" dirty="0" smtClean="0"/>
              <a:t>, username</a:t>
            </a:r>
            <a:r>
              <a:rPr lang="en-US" dirty="0"/>
              <a:t>, and database name to connect to as shown below:</a:t>
            </a:r>
          </a:p>
          <a:p>
            <a:r>
              <a:rPr lang="en-US" b="1" dirty="0" err="1" smtClean="0"/>
              <a:t>mysql</a:t>
            </a:r>
            <a:r>
              <a:rPr lang="en-US" b="1" dirty="0" smtClean="0"/>
              <a:t> -h 192.168.1.14 -u </a:t>
            </a:r>
            <a:r>
              <a:rPr lang="en-US" b="1" dirty="0" err="1" smtClean="0"/>
              <a:t>bookUser</a:t>
            </a:r>
            <a:r>
              <a:rPr lang="en-US" b="1" dirty="0" smtClean="0"/>
              <a:t> –p</a:t>
            </a:r>
          </a:p>
          <a:p>
            <a:r>
              <a:rPr lang="en-US" dirty="0"/>
              <a:t>Once inside of a session, you may enter any SQL query, terminated with </a:t>
            </a:r>
            <a:r>
              <a:rPr lang="en-US" dirty="0" err="1" smtClean="0"/>
              <a:t>asemicolon</a:t>
            </a:r>
            <a:r>
              <a:rPr lang="en-US" dirty="0" smtClean="0"/>
              <a:t> </a:t>
            </a:r>
            <a:r>
              <a:rPr lang="en-US" dirty="0"/>
              <a:t>(;)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Oldie but a goodie.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68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Interface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Oldie but a goodie.</a:t>
            </a:r>
            <a:endParaRPr lang="en-US" dirty="0"/>
          </a:p>
        </p:txBody>
      </p:sp>
      <p:pic>
        <p:nvPicPr>
          <p:cNvPr id="6" name="Content Placeholder 5" descr="407151101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311" r="-43311"/>
          <a:stretch>
            <a:fillRect/>
          </a:stretch>
        </p:blipFill>
        <p:spPr>
          <a:xfrm>
            <a:off x="418232" y="1295400"/>
            <a:ext cx="7277968" cy="5146203"/>
          </a:xfrm>
        </p:spPr>
      </p:pic>
    </p:spTree>
    <p:extLst>
      <p:ext uri="{BB962C8B-B14F-4D97-AF65-F5344CB8AC3E}">
        <p14:creationId xmlns:p14="http://schemas.microsoft.com/office/powerpoint/2010/main" val="3196767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Interface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 bet you’ll use it </a:t>
            </a:r>
            <a:r>
              <a:rPr lang="en-US" dirty="0" err="1" smtClean="0"/>
              <a:t>oneday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934200" cy="4525963"/>
          </a:xfrm>
        </p:spPr>
        <p:txBody>
          <a:bodyPr/>
          <a:lstStyle/>
          <a:p>
            <a:r>
              <a:rPr lang="en-US" dirty="0"/>
              <a:t>In addition to the interactive prompt, the command line can be used </a:t>
            </a:r>
            <a:r>
              <a:rPr lang="en-US" dirty="0" smtClean="0"/>
              <a:t>to import </a:t>
            </a:r>
            <a:r>
              <a:rPr lang="en-US" dirty="0"/>
              <a:t>and export entire databases or run a batch of SQL commands from a file.</a:t>
            </a:r>
          </a:p>
          <a:p>
            <a:r>
              <a:rPr lang="en-US" dirty="0"/>
              <a:t>To import commands from a file called </a:t>
            </a:r>
            <a:r>
              <a:rPr lang="en-US" i="1" dirty="0" err="1"/>
              <a:t>commands.sql</a:t>
            </a:r>
            <a:r>
              <a:rPr lang="en-US" dirty="0"/>
              <a:t>, for example, we would </a:t>
            </a:r>
            <a:r>
              <a:rPr lang="en-US" dirty="0" smtClean="0"/>
              <a:t>use the </a:t>
            </a:r>
            <a:r>
              <a:rPr lang="en-US" b="1" dirty="0"/>
              <a:t>&lt;</a:t>
            </a:r>
            <a:r>
              <a:rPr lang="en-US" dirty="0"/>
              <a:t> operation:</a:t>
            </a:r>
          </a:p>
          <a:p>
            <a:r>
              <a:rPr lang="en-US" b="1" dirty="0" err="1"/>
              <a:t>mysql</a:t>
            </a:r>
            <a:r>
              <a:rPr lang="en-US" b="1" dirty="0"/>
              <a:t> –h 192.168.1.14 –u </a:t>
            </a:r>
            <a:r>
              <a:rPr lang="en-US" b="1" dirty="0" err="1"/>
              <a:t>bookUser</a:t>
            </a:r>
            <a:r>
              <a:rPr lang="en-US" b="1" dirty="0"/>
              <a:t> –p </a:t>
            </a:r>
            <a:r>
              <a:rPr lang="en-US" b="1" dirty="0">
                <a:solidFill>
                  <a:schemeClr val="accent2"/>
                </a:solidFill>
              </a:rPr>
              <a:t>&lt; </a:t>
            </a:r>
            <a:r>
              <a:rPr lang="en-US" b="1" dirty="0" err="1" smtClean="0">
                <a:solidFill>
                  <a:schemeClr val="accent2"/>
                </a:solidFill>
              </a:rPr>
              <a:t>commands.sql</a:t>
            </a:r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Although GUI tools allow this as well, the CLI can be integrated into </a:t>
            </a:r>
            <a:r>
              <a:rPr lang="en-US" dirty="0"/>
              <a:t>a</a:t>
            </a:r>
            <a:r>
              <a:rPr lang="en-US" dirty="0" smtClean="0"/>
              <a:t>utomated scripts to aid with mirroring, backup, and recovery.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10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phpMyAdmin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Will even generate PHP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934200" cy="4525963"/>
          </a:xfrm>
        </p:spPr>
        <p:txBody>
          <a:bodyPr/>
          <a:lstStyle/>
          <a:p>
            <a:r>
              <a:rPr lang="en-US" dirty="0"/>
              <a:t>A popular web-based front-end (written in PHP) called </a:t>
            </a:r>
            <a:r>
              <a:rPr lang="en-US" b="1" dirty="0" err="1"/>
              <a:t>phpMyAdmin</a:t>
            </a:r>
            <a:r>
              <a:rPr lang="en-US" b="1" dirty="0"/>
              <a:t> </a:t>
            </a:r>
            <a:r>
              <a:rPr lang="en-US" dirty="0"/>
              <a:t>allows </a:t>
            </a:r>
            <a:r>
              <a:rPr lang="en-US" dirty="0" smtClean="0"/>
              <a:t>developers to </a:t>
            </a:r>
            <a:r>
              <a:rPr lang="en-US" dirty="0"/>
              <a:t>access management tools through a web portal.</a:t>
            </a:r>
          </a:p>
        </p:txBody>
      </p:sp>
      <p:pic>
        <p:nvPicPr>
          <p:cNvPr id="5" name="Picture 4" descr="407151101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43200"/>
            <a:ext cx="6781800" cy="373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18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MySQL Workbench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Powerful design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934200" cy="4525963"/>
          </a:xfrm>
        </p:spPr>
        <p:txBody>
          <a:bodyPr/>
          <a:lstStyle/>
          <a:p>
            <a:r>
              <a:rPr lang="en-US" dirty="0"/>
              <a:t>The MySQL Workbench is a free tool from Oracle to work with MySQL databases.</a:t>
            </a:r>
          </a:p>
        </p:txBody>
      </p:sp>
      <p:pic>
        <p:nvPicPr>
          <p:cNvPr id="6" name="Picture 5" descr="4071511019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90800"/>
            <a:ext cx="65032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1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Accessing </a:t>
            </a:r>
            <a:r>
              <a:rPr lang="en-US" dirty="0" err="1" smtClean="0">
                <a:solidFill>
                  <a:srgbClr val="404040"/>
                </a:solidFill>
              </a:rPr>
              <a:t>MySQl</a:t>
            </a:r>
            <a:r>
              <a:rPr lang="en-US" dirty="0" smtClean="0">
                <a:solidFill>
                  <a:srgbClr val="404040"/>
                </a:solidFill>
              </a:rPr>
              <a:t> in </a:t>
            </a:r>
            <a:r>
              <a:rPr lang="en-US" dirty="0" smtClean="0">
                <a:solidFill>
                  <a:srgbClr val="467082"/>
                </a:solidFill>
              </a:rPr>
              <a:t>PHP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 </a:t>
            </a:r>
            <a:r>
              <a:rPr lang="en-US" dirty="0" smtClean="0"/>
              <a:t>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6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 Connection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matter what API you use, the </a:t>
            </a:r>
            <a:r>
              <a:rPr lang="en-US" dirty="0"/>
              <a:t>basic </a:t>
            </a:r>
            <a:r>
              <a:rPr lang="en-US" dirty="0" smtClean="0"/>
              <a:t>database connection </a:t>
            </a:r>
            <a:r>
              <a:rPr lang="en-US" dirty="0"/>
              <a:t>algorithm is the same: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Connect </a:t>
            </a:r>
            <a:r>
              <a:rPr lang="en-US" dirty="0"/>
              <a:t>to the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Handle </a:t>
            </a:r>
            <a:r>
              <a:rPr lang="en-US" dirty="0"/>
              <a:t>connection errors.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Execute </a:t>
            </a:r>
            <a:r>
              <a:rPr lang="en-US" dirty="0"/>
              <a:t>the SQL query.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 </a:t>
            </a:r>
            <a:r>
              <a:rPr lang="en-US" dirty="0"/>
              <a:t>the results.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Free </a:t>
            </a:r>
            <a:r>
              <a:rPr lang="en-US" dirty="0"/>
              <a:t>resources and close connection.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69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Database Connection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illustration through example</a:t>
            </a:r>
            <a:endParaRPr lang="en-US" dirty="0"/>
          </a:p>
        </p:txBody>
      </p:sp>
      <p:pic>
        <p:nvPicPr>
          <p:cNvPr id="6" name="Content Placeholder 5" descr="407151102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1" r="-2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3621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Database Connection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illustration through example</a:t>
            </a:r>
            <a:endParaRPr lang="en-US" dirty="0"/>
          </a:p>
        </p:txBody>
      </p:sp>
      <p:pic>
        <p:nvPicPr>
          <p:cNvPr id="5" name="Content Placeholder 4" descr="Screen Shot 2014-02-15 at 1.36.1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7" b="-55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240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The Role of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22437"/>
            <a:ext cx="3581400" cy="4525963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atabases </a:t>
            </a:r>
            <a:r>
              <a:rPr lang="en-US" dirty="0"/>
              <a:t>provide a way to implement one of the most important software design principles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/>
              <a:t>one </a:t>
            </a:r>
            <a:r>
              <a:rPr lang="en-US" i="1" dirty="0"/>
              <a:t>should separate that which varies from that which stays </a:t>
            </a:r>
            <a:r>
              <a:rPr lang="en-US" i="1" dirty="0" smtClean="0"/>
              <a:t>the same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Web Development</a:t>
            </a:r>
            <a:endParaRPr lang="en-US" dirty="0"/>
          </a:p>
        </p:txBody>
      </p:sp>
      <p:pic>
        <p:nvPicPr>
          <p:cNvPr id="5" name="Picture 4" descr="407151100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99" y="1752600"/>
            <a:ext cx="486965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81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Storing Connection Details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</a:t>
            </a:r>
            <a:r>
              <a:rPr lang="en-US" dirty="0"/>
              <a:t>-coding the database connection details in your code is not </a:t>
            </a:r>
            <a:r>
              <a:rPr lang="en-US" dirty="0" smtClean="0"/>
              <a:t>ideal.</a:t>
            </a:r>
          </a:p>
          <a:p>
            <a:r>
              <a:rPr lang="en-US" dirty="0"/>
              <a:t>C</a:t>
            </a:r>
            <a:r>
              <a:rPr lang="en-US" dirty="0" smtClean="0"/>
              <a:t>onnection </a:t>
            </a:r>
            <a:r>
              <a:rPr lang="en-US" dirty="0"/>
              <a:t>details almost always change as a site moves from development, </a:t>
            </a:r>
            <a:r>
              <a:rPr lang="en-US" dirty="0" smtClean="0"/>
              <a:t>to testing</a:t>
            </a:r>
            <a:r>
              <a:rPr lang="en-US" dirty="0"/>
              <a:t>, to </a:t>
            </a:r>
            <a:r>
              <a:rPr lang="en-US" dirty="0" smtClean="0"/>
              <a:t>production.</a:t>
            </a:r>
          </a:p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should move these connection details out of our </a:t>
            </a:r>
            <a:r>
              <a:rPr lang="en-US" dirty="0" smtClean="0"/>
              <a:t>connection code </a:t>
            </a:r>
            <a:r>
              <a:rPr lang="en-US" dirty="0"/>
              <a:t>and place it in some central </a:t>
            </a:r>
            <a:r>
              <a:rPr lang="en-US" dirty="0" smtClean="0"/>
              <a:t>location.</a:t>
            </a:r>
            <a:endParaRPr lang="en-US" dirty="0"/>
          </a:p>
        </p:txBody>
      </p:sp>
      <p:pic>
        <p:nvPicPr>
          <p:cNvPr id="6" name="Picture 5" descr="Screen Shot 2014-02-15 at 1.39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43400"/>
            <a:ext cx="7086600" cy="18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289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Handling Connection Errors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 need </a:t>
            </a:r>
            <a:r>
              <a:rPr lang="en-US" dirty="0"/>
              <a:t>to </a:t>
            </a:r>
            <a:r>
              <a:rPr lang="en-US" dirty="0" smtClean="0"/>
              <a:t>handle </a:t>
            </a:r>
            <a:r>
              <a:rPr lang="en-US" dirty="0"/>
              <a:t>potential </a:t>
            </a:r>
            <a:r>
              <a:rPr lang="en-US" dirty="0" smtClean="0"/>
              <a:t>connection errors </a:t>
            </a:r>
            <a:r>
              <a:rPr lang="en-US" dirty="0"/>
              <a:t>in our </a:t>
            </a:r>
            <a:r>
              <a:rPr lang="en-US" dirty="0" smtClean="0"/>
              <a:t>code.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Procedural </a:t>
            </a:r>
            <a:r>
              <a:rPr lang="en-US" b="1" dirty="0" err="1" smtClean="0"/>
              <a:t>mysqli</a:t>
            </a:r>
            <a:r>
              <a:rPr lang="en-US" dirty="0" smtClean="0"/>
              <a:t> techniques use conditional (if...else) statements on the returned object from the connection attempt.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PDO</a:t>
            </a:r>
            <a:r>
              <a:rPr lang="en-US" dirty="0" smtClean="0"/>
              <a:t> technique uses try-catch which relies on thrown exceptions when an error </a:t>
            </a:r>
            <a:r>
              <a:rPr lang="en-US" dirty="0" err="1" smtClean="0"/>
              <a:t>occurrs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78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Handling Connection Errors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Procedural Approach</a:t>
            </a:r>
            <a:endParaRPr lang="en-US" dirty="0"/>
          </a:p>
        </p:txBody>
      </p:sp>
      <p:pic>
        <p:nvPicPr>
          <p:cNvPr id="6" name="Content Placeholder 5" descr="Screen Shot 2014-02-15 at 1.40.4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" r="-1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0461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Handling Connection Errors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Object-Oriented PDO with try-catch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4876800"/>
            <a:ext cx="6400800" cy="1295400"/>
          </a:xfrm>
        </p:spPr>
        <p:txBody>
          <a:bodyPr/>
          <a:lstStyle/>
          <a:p>
            <a:r>
              <a:rPr lang="en-US" dirty="0" smtClean="0"/>
              <a:t>In addition PDO has 3 different error modes, that allow you to control when errors are thrown.</a:t>
            </a:r>
            <a:endParaRPr lang="en-US" dirty="0"/>
          </a:p>
        </p:txBody>
      </p:sp>
      <p:pic>
        <p:nvPicPr>
          <p:cNvPr id="8" name="Picture 7" descr="Screen Shot 2014-02-15 at 1.43.2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697848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67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the Query</a:t>
            </a:r>
            <a:endParaRPr lang="en-US" dirty="0"/>
          </a:p>
        </p:txBody>
      </p:sp>
      <p:pic>
        <p:nvPicPr>
          <p:cNvPr id="5" name="Content Placeholder 4" descr="Screen Shot 2014-02-15 at 1.46.0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54" b="-25054"/>
          <a:stretch>
            <a:fillRect/>
          </a:stretch>
        </p:blipFill>
        <p:spPr>
          <a:xfrm>
            <a:off x="914400" y="1143000"/>
            <a:ext cx="6400800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Procedural and Object-Oriented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55626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oth </a:t>
            </a:r>
            <a:r>
              <a:rPr lang="en-US" dirty="0"/>
              <a:t>return a </a:t>
            </a:r>
            <a:r>
              <a:rPr lang="en-US" b="1" dirty="0"/>
              <a:t>result set</a:t>
            </a:r>
            <a:r>
              <a:rPr lang="en-US" dirty="0"/>
              <a:t>, which is a type of cursor or pointer to the returned data</a:t>
            </a:r>
          </a:p>
        </p:txBody>
      </p:sp>
    </p:spTree>
    <p:extLst>
      <p:ext uri="{BB962C8B-B14F-4D97-AF65-F5344CB8AC3E}">
        <p14:creationId xmlns:p14="http://schemas.microsoft.com/office/powerpoint/2010/main" val="31380590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 that don’t return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Procedural and Object-Oriented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4-02-15 at 1.57.1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6781800" cy="2069371"/>
          </a:xfrm>
          <a:prstGeom prst="rect">
            <a:avLst/>
          </a:prstGeom>
        </p:spPr>
      </p:pic>
      <p:pic>
        <p:nvPicPr>
          <p:cNvPr id="8" name="Picture 7" descr="Screen Shot 2014-02-15 at 1.57.4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282700"/>
            <a:ext cx="6781800" cy="13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User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Say, using an HTML form posted to the PHP script</a:t>
            </a:r>
            <a:endParaRPr lang="en-US" dirty="0"/>
          </a:p>
        </p:txBody>
      </p:sp>
      <p:pic>
        <p:nvPicPr>
          <p:cNvPr id="3" name="Content Placeholder 2" descr="407151102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00" b="-199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8037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User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everyone is nice.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3886200"/>
            <a:ext cx="6400800" cy="2286000"/>
          </a:xfrm>
        </p:spPr>
        <p:txBody>
          <a:bodyPr/>
          <a:lstStyle/>
          <a:p>
            <a:r>
              <a:rPr lang="en-US" dirty="0"/>
              <a:t>While this does work, it opens our site to one of the most common </a:t>
            </a:r>
            <a:r>
              <a:rPr lang="en-US" dirty="0" smtClean="0"/>
              <a:t>web security </a:t>
            </a:r>
            <a:r>
              <a:rPr lang="en-US" dirty="0"/>
              <a:t>attacks, the </a:t>
            </a:r>
            <a:r>
              <a:rPr lang="en-US" b="1" dirty="0"/>
              <a:t>SQL injection attack.</a:t>
            </a:r>
          </a:p>
        </p:txBody>
      </p:sp>
      <p:pic>
        <p:nvPicPr>
          <p:cNvPr id="7" name="Picture 6" descr="Screen Shot 2014-02-15 at 2.00.1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6934200" cy="192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415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 Illustration</a:t>
            </a:r>
            <a:endParaRPr lang="en-US" dirty="0"/>
          </a:p>
        </p:txBody>
      </p:sp>
      <p:pic>
        <p:nvPicPr>
          <p:cNvPr id="5" name="Content Placeholder 4" descr="407151601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47" r="-1114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From Chapter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99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Defend against attack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Distrust user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SQL injection class of attack can be protected against </a:t>
            </a:r>
            <a:r>
              <a:rPr lang="en-US" dirty="0" smtClean="0"/>
              <a:t>by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Sanitizing</a:t>
            </a:r>
            <a:r>
              <a:rPr lang="en-US" dirty="0" smtClean="0"/>
              <a:t> user input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Using </a:t>
            </a:r>
            <a:r>
              <a:rPr lang="en-US" b="1" dirty="0" smtClean="0"/>
              <a:t>Prepared Statements</a:t>
            </a:r>
          </a:p>
          <a:p>
            <a:pPr marL="342900" indent="-342900">
              <a:buFont typeface="Arial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269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Separate that which varies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That is, use a DB to store the content of pages.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program (PHP) determines </a:t>
            </a:r>
            <a:r>
              <a:rPr lang="en-US" dirty="0"/>
              <a:t>which data to display, </a:t>
            </a:r>
            <a:r>
              <a:rPr lang="en-US" dirty="0" smtClean="0"/>
              <a:t>often from </a:t>
            </a:r>
            <a:r>
              <a:rPr lang="en-US" dirty="0"/>
              <a:t>information in the GET or POST query string, and then uses a database API </a:t>
            </a:r>
            <a:r>
              <a:rPr lang="en-US" dirty="0" smtClean="0"/>
              <a:t>to interact </a:t>
            </a:r>
            <a:r>
              <a:rPr lang="en-US" dirty="0"/>
              <a:t>with the </a:t>
            </a:r>
            <a:r>
              <a:rPr lang="en-US" dirty="0" smtClean="0"/>
              <a:t>database</a:t>
            </a:r>
          </a:p>
          <a:p>
            <a:r>
              <a:rPr lang="en-US" dirty="0"/>
              <a:t>Although the same separation could be achieved by storing content in files </a:t>
            </a:r>
            <a:r>
              <a:rPr lang="en-US" dirty="0" smtClean="0"/>
              <a:t>on the </a:t>
            </a:r>
            <a:r>
              <a:rPr lang="en-US" dirty="0"/>
              <a:t>server, databases offer intuitive and optimized </a:t>
            </a:r>
            <a:r>
              <a:rPr lang="en-US" dirty="0" smtClean="0"/>
              <a:t>systems that do far more than a file based design that </a:t>
            </a:r>
            <a:r>
              <a:rPr lang="en-US" dirty="0"/>
              <a:t>would require custom-built reading, parsing</a:t>
            </a:r>
            <a:r>
              <a:rPr lang="en-US" dirty="0" smtClean="0"/>
              <a:t>, and </a:t>
            </a:r>
            <a:r>
              <a:rPr lang="en-US" dirty="0"/>
              <a:t>writing functions.</a:t>
            </a:r>
          </a:p>
        </p:txBody>
      </p:sp>
    </p:spTree>
    <p:extLst>
      <p:ext uri="{BB962C8B-B14F-4D97-AF65-F5344CB8AC3E}">
        <p14:creationId xmlns:p14="http://schemas.microsoft.com/office/powerpoint/2010/main" val="17704266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Sanitize User Input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Quick and easy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smtClean="0"/>
              <a:t>database system </a:t>
            </a:r>
            <a:r>
              <a:rPr lang="en-US" dirty="0"/>
              <a:t>has functions to remove any special characters from a desired </a:t>
            </a:r>
            <a:r>
              <a:rPr lang="en-US" dirty="0" smtClean="0"/>
              <a:t>piece of </a:t>
            </a:r>
            <a:r>
              <a:rPr lang="en-US" dirty="0"/>
              <a:t>text. In MySQL, user inputs can be sanitized in PHP using the </a:t>
            </a:r>
            <a:r>
              <a:rPr lang="en-US" dirty="0" err="1" smtClean="0"/>
              <a:t>mysqli_real_escape_string</a:t>
            </a:r>
            <a:r>
              <a:rPr lang="en-US" dirty="0"/>
              <a:t>() method or, if using PDO, the quote() method</a:t>
            </a:r>
            <a:endParaRPr lang="en-US" b="1" dirty="0"/>
          </a:p>
        </p:txBody>
      </p:sp>
      <p:pic>
        <p:nvPicPr>
          <p:cNvPr id="6" name="Picture 5" descr="Screen Shot 2014-02-15 at 2.11.4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0000"/>
            <a:ext cx="7162800" cy="19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884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Prepared Statements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 in general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prepared statement </a:t>
            </a:r>
            <a:r>
              <a:rPr lang="en-US" dirty="0"/>
              <a:t>is actually a way to improve performance </a:t>
            </a:r>
            <a:r>
              <a:rPr lang="en-US" dirty="0" smtClean="0"/>
              <a:t>for queries </a:t>
            </a:r>
            <a:r>
              <a:rPr lang="en-US" dirty="0"/>
              <a:t>that need to be executed multiple times. When MySQL creates a </a:t>
            </a:r>
            <a:r>
              <a:rPr lang="en-US" dirty="0" smtClean="0"/>
              <a:t>prepared statement</a:t>
            </a:r>
            <a:r>
              <a:rPr lang="en-US" dirty="0"/>
              <a:t>, it does something akin to a compiler in that it optimizes it </a:t>
            </a:r>
            <a:r>
              <a:rPr lang="en-US" dirty="0" smtClean="0"/>
              <a:t>so that </a:t>
            </a:r>
            <a:r>
              <a:rPr lang="en-US" dirty="0"/>
              <a:t>it has superior performance for multiple requests. It also integrates </a:t>
            </a:r>
            <a:r>
              <a:rPr lang="en-US" dirty="0" smtClean="0"/>
              <a:t>sanitization into </a:t>
            </a:r>
            <a:r>
              <a:rPr lang="en-US" dirty="0"/>
              <a:t>each user input automatically, thereby protecting us from </a:t>
            </a:r>
            <a:r>
              <a:rPr lang="en-US" dirty="0" smtClean="0"/>
              <a:t>SQL injection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67073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Prepared Statements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mysqli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4-02-15 at 2.13.3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600200"/>
            <a:ext cx="741927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64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Prepared Statements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PDO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4-02-15 at 2.14.1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64067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92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Prepared Statements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Comparison of two techniques</a:t>
            </a:r>
            <a:endParaRPr lang="en-US" dirty="0"/>
          </a:p>
        </p:txBody>
      </p:sp>
      <p:pic>
        <p:nvPicPr>
          <p:cNvPr id="6" name="Content Placeholder 5" descr="Screen Shot 2014-02-15 at 2.15.2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98" r="-13698"/>
          <a:stretch>
            <a:fillRect/>
          </a:stretch>
        </p:blipFill>
        <p:spPr>
          <a:xfrm>
            <a:off x="310467" y="1219201"/>
            <a:ext cx="7233333" cy="5114642"/>
          </a:xfrm>
        </p:spPr>
      </p:pic>
    </p:spTree>
    <p:extLst>
      <p:ext uri="{BB962C8B-B14F-4D97-AF65-F5344CB8AC3E}">
        <p14:creationId xmlns:p14="http://schemas.microsoft.com/office/powerpoint/2010/main" val="3690777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Query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mysqli</a:t>
            </a:r>
            <a:endParaRPr lang="en-US" dirty="0"/>
          </a:p>
        </p:txBody>
      </p:sp>
      <p:pic>
        <p:nvPicPr>
          <p:cNvPr id="5" name="Content Placeholder 4" descr="Screen Shot 2014-02-15 at 2.17.1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77" b="-32577"/>
          <a:stretch>
            <a:fillRect/>
          </a:stretch>
        </p:blipFill>
        <p:spPr>
          <a:xfrm>
            <a:off x="990600" y="762000"/>
            <a:ext cx="6358142" cy="4495800"/>
          </a:xfrm>
        </p:spPr>
      </p:pic>
      <p:pic>
        <p:nvPicPr>
          <p:cNvPr id="7" name="Content Placeholder 4" descr="Screen Shot 2014-02-15 at 2.20.1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461" b="-79461"/>
          <a:stretch>
            <a:fillRect/>
          </a:stretch>
        </p:blipFill>
        <p:spPr>
          <a:xfrm>
            <a:off x="914400" y="3124200"/>
            <a:ext cx="64008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32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Query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Mysqli</a:t>
            </a:r>
            <a:r>
              <a:rPr lang="en-US" dirty="0" smtClean="0"/>
              <a:t> – using prepared statements</a:t>
            </a:r>
            <a:endParaRPr lang="en-US" dirty="0"/>
          </a:p>
        </p:txBody>
      </p:sp>
      <p:pic>
        <p:nvPicPr>
          <p:cNvPr id="6" name="Content Placeholder 5" descr="Screen Shot 2014-02-15 at 2.18.5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56" b="-17656"/>
          <a:stretch>
            <a:fillRect/>
          </a:stretch>
        </p:blipFill>
        <p:spPr>
          <a:xfrm>
            <a:off x="914400" y="914400"/>
            <a:ext cx="7004733" cy="4953000"/>
          </a:xfrm>
        </p:spPr>
      </p:pic>
    </p:spTree>
    <p:extLst>
      <p:ext uri="{BB962C8B-B14F-4D97-AF65-F5344CB8AC3E}">
        <p14:creationId xmlns:p14="http://schemas.microsoft.com/office/powerpoint/2010/main" val="20313232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into an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Instead of an array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the </a:t>
            </a:r>
            <a:r>
              <a:rPr lang="en-US" dirty="0"/>
              <a:t>following (very simplified) class</a:t>
            </a:r>
            <a:r>
              <a:rPr lang="en-US" dirty="0" smtClean="0"/>
              <a:t>:</a:t>
            </a:r>
          </a:p>
          <a:p>
            <a:r>
              <a:rPr lang="en-US" dirty="0"/>
              <a:t>class Book {</a:t>
            </a:r>
          </a:p>
          <a:p>
            <a:r>
              <a:rPr lang="en-US" dirty="0" smtClean="0"/>
              <a:t>	public </a:t>
            </a:r>
            <a:r>
              <a:rPr lang="en-US" dirty="0"/>
              <a:t>$id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public </a:t>
            </a:r>
            <a:r>
              <a:rPr lang="en-US" dirty="0"/>
              <a:t>$title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public </a:t>
            </a:r>
            <a:r>
              <a:rPr lang="en-US" dirty="0"/>
              <a:t>$</a:t>
            </a:r>
            <a:r>
              <a:rPr lang="en-US" dirty="0" err="1" smtClean="0"/>
              <a:t>copyrightYear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public </a:t>
            </a:r>
            <a:r>
              <a:rPr lang="en-US" dirty="0"/>
              <a:t>$</a:t>
            </a:r>
            <a:r>
              <a:rPr lang="en-US" dirty="0" smtClean="0"/>
              <a:t>description;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91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into an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Instead of an array</a:t>
            </a:r>
            <a:endParaRPr lang="en-US" dirty="0"/>
          </a:p>
        </p:txBody>
      </p:sp>
      <p:pic>
        <p:nvPicPr>
          <p:cNvPr id="3" name="Picture 2" descr="Screen Shot 2014-02-15 at 2.23.1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603104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52578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property names </a:t>
            </a:r>
            <a:r>
              <a:rPr lang="en-US" dirty="0"/>
              <a:t>must match exactly (including the case) the field names in the table(s) </a:t>
            </a:r>
            <a:r>
              <a:rPr lang="en-US" dirty="0" smtClean="0"/>
              <a:t>in the </a:t>
            </a:r>
            <a:r>
              <a:rPr lang="en-US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439717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 into an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more flexible example, where class names needn’t match DB fields</a:t>
            </a:r>
            <a:endParaRPr lang="en-US" dirty="0"/>
          </a:p>
        </p:txBody>
      </p:sp>
      <p:pic>
        <p:nvPicPr>
          <p:cNvPr id="5" name="Picture 4" descr="Screen Shot 2014-02-15 at 2.24.5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8755"/>
            <a:ext cx="5181600" cy="1464595"/>
          </a:xfrm>
          <a:prstGeom prst="rect">
            <a:avLst/>
          </a:prstGeom>
        </p:spPr>
      </p:pic>
      <p:pic>
        <p:nvPicPr>
          <p:cNvPr id="7" name="Picture 6" descr="Screen Shot 2014-02-15 at 2.25.27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"/>
          <a:stretch/>
        </p:blipFill>
        <p:spPr>
          <a:xfrm>
            <a:off x="914400" y="2760665"/>
            <a:ext cx="5181600" cy="31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2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That Which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be stored in the DB</a:t>
            </a:r>
            <a:endParaRPr lang="en-US" dirty="0"/>
          </a:p>
        </p:txBody>
      </p:sp>
      <p:pic>
        <p:nvPicPr>
          <p:cNvPr id="6" name="Content Placeholder 5" descr="407151100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5" b="7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04511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Freeing 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And closing the connection</a:t>
            </a:r>
            <a:endParaRPr lang="en-US" dirty="0"/>
          </a:p>
        </p:txBody>
      </p:sp>
      <p:pic>
        <p:nvPicPr>
          <p:cNvPr id="5" name="Picture 4" descr="Screen Shot 2014-02-15 at 2.28.3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05200"/>
            <a:ext cx="6553200" cy="1583413"/>
          </a:xfrm>
          <a:prstGeom prst="rect">
            <a:avLst/>
          </a:prstGeom>
        </p:spPr>
      </p:pic>
      <p:pic>
        <p:nvPicPr>
          <p:cNvPr id="3" name="Picture 2" descr="Screen Shot 2014-02-15 at 2.27.5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399"/>
            <a:ext cx="6577265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56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Transactions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mysqli</a:t>
            </a:r>
            <a:endParaRPr lang="en-US" dirty="0"/>
          </a:p>
        </p:txBody>
      </p:sp>
      <p:pic>
        <p:nvPicPr>
          <p:cNvPr id="6" name="Picture 5" descr="Screen Shot 2014-02-15 at 2.31.2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43400"/>
            <a:ext cx="6096000" cy="1992684"/>
          </a:xfrm>
          <a:prstGeom prst="rect">
            <a:avLst/>
          </a:prstGeom>
        </p:spPr>
      </p:pic>
      <p:pic>
        <p:nvPicPr>
          <p:cNvPr id="5" name="Picture 4" descr="Screen Shot 2014-02-15 at 2.31.0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5000"/>
            <a:ext cx="6096000" cy="24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35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Transactions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PDO</a:t>
            </a:r>
            <a:endParaRPr lang="en-US" dirty="0"/>
          </a:p>
        </p:txBody>
      </p:sp>
      <p:pic>
        <p:nvPicPr>
          <p:cNvPr id="3" name="Picture 2" descr="Screen Shot 2014-02-15 at 2.32.4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6248400" cy="48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03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Case Study Schemas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6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Database</a:t>
            </a:r>
            <a:endParaRPr lang="en-US" dirty="0"/>
          </a:p>
        </p:txBody>
      </p:sp>
      <p:pic>
        <p:nvPicPr>
          <p:cNvPr id="5" name="Content Placeholder 4" descr="4071511023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2" b="-1392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2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CRM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Customer Relationship Management</a:t>
            </a:r>
            <a:endParaRPr lang="en-US" dirty="0"/>
          </a:p>
        </p:txBody>
      </p:sp>
      <p:pic>
        <p:nvPicPr>
          <p:cNvPr id="6" name="Content Placeholder 5" descr="4071511024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22" b="-371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4635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Travel Photo Sharing Database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Content Placeholder 4" descr="4071511025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351" b="-13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06087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Sample Database </a:t>
            </a:r>
            <a:r>
              <a:rPr lang="en-US" dirty="0" smtClean="0">
                <a:solidFill>
                  <a:schemeClr val="tx2"/>
                </a:solidFill>
              </a:rPr>
              <a:t>Techniques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7 </a:t>
            </a:r>
            <a:r>
              <a:rPr lang="en-US" dirty="0" smtClean="0"/>
              <a:t>of 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a list of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most common database tasks in PHP is to display a list of links (i.e., </a:t>
            </a:r>
            <a:r>
              <a:rPr lang="en-US" dirty="0" smtClean="0"/>
              <a:t>a series </a:t>
            </a:r>
            <a:r>
              <a:rPr lang="en-US" dirty="0"/>
              <a:t>of &lt;li&gt; elements within a &lt;</a:t>
            </a:r>
            <a:r>
              <a:rPr lang="en-US" dirty="0" err="1"/>
              <a:t>ul</a:t>
            </a:r>
            <a:r>
              <a:rPr lang="en-US" dirty="0"/>
              <a:t>&gt;)</a:t>
            </a:r>
            <a:r>
              <a:rPr lang="en-US" dirty="0" smtClean="0"/>
              <a:t>.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 descr="Screen Shot 2014-02-15 at 2.43.0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6600"/>
            <a:ext cx="6324600" cy="23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332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a list of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At </a:t>
            </a:r>
            <a:r>
              <a:rPr lang="en-US" dirty="0"/>
              <a:t>its simplest, the code would look something like the </a:t>
            </a:r>
            <a:r>
              <a:rPr lang="en-US" dirty="0" smtClean="0"/>
              <a:t>following: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sql</a:t>
            </a:r>
            <a:r>
              <a:rPr lang="en-US" dirty="0"/>
              <a:t> = "SELECT * FROM Categories ORDER BY </a:t>
            </a:r>
            <a:r>
              <a:rPr lang="en-US" dirty="0" smtClean="0"/>
              <a:t>	</a:t>
            </a:r>
            <a:r>
              <a:rPr lang="en-US" dirty="0" err="1" smtClean="0"/>
              <a:t>CategoryName</a:t>
            </a:r>
            <a:r>
              <a:rPr lang="en-US" dirty="0" smtClean="0"/>
              <a:t>”;</a:t>
            </a:r>
            <a:br>
              <a:rPr lang="en-US" dirty="0" smtClean="0"/>
            </a:br>
            <a:r>
              <a:rPr lang="en-US" dirty="0" smtClean="0"/>
              <a:t>$</a:t>
            </a:r>
            <a:r>
              <a:rPr lang="en-US" dirty="0"/>
              <a:t>result = $</a:t>
            </a:r>
            <a:r>
              <a:rPr lang="en-US" dirty="0" err="1"/>
              <a:t>pdo</a:t>
            </a:r>
            <a:r>
              <a:rPr lang="en-US" dirty="0"/>
              <a:t>-&gt;query($</a:t>
            </a:r>
            <a:r>
              <a:rPr lang="en-US" dirty="0" err="1"/>
              <a:t>sql</a:t>
            </a:r>
            <a:r>
              <a:rPr lang="en-US" dirty="0"/>
              <a:t>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while </a:t>
            </a:r>
            <a:r>
              <a:rPr lang="en-US" dirty="0"/>
              <a:t>($row = $result-&gt;fetch())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s-ES_tradnl" dirty="0" smtClean="0"/>
              <a:t>echo </a:t>
            </a:r>
            <a:r>
              <a:rPr lang="es-ES_tradnl" dirty="0"/>
              <a:t>'</a:t>
            </a:r>
            <a:r>
              <a:rPr lang="es-ES_tradnl" b="1" dirty="0">
                <a:solidFill>
                  <a:schemeClr val="accent2"/>
                </a:solidFill>
              </a:rPr>
              <a:t>&lt;li</a:t>
            </a:r>
            <a:r>
              <a:rPr lang="es-ES_tradnl" b="1" dirty="0" smtClean="0">
                <a:solidFill>
                  <a:schemeClr val="accent2"/>
                </a:solidFill>
              </a:rPr>
              <a:t>&gt;</a:t>
            </a:r>
            <a:r>
              <a:rPr lang="es-ES_tradnl" dirty="0" smtClean="0"/>
              <a:t>’;</a:t>
            </a:r>
            <a:br>
              <a:rPr lang="es-ES_tradnl" dirty="0" smtClean="0"/>
            </a:br>
            <a:r>
              <a:rPr lang="es-ES_tradnl" dirty="0" smtClean="0"/>
              <a:t>	echo </a:t>
            </a:r>
            <a:r>
              <a:rPr lang="es-ES_tradnl" dirty="0"/>
              <a:t>'</a:t>
            </a:r>
            <a:r>
              <a:rPr lang="es-ES_tradnl" b="1" dirty="0">
                <a:solidFill>
                  <a:schemeClr val="accent2"/>
                </a:solidFill>
              </a:rPr>
              <a:t>&lt;a </a:t>
            </a:r>
            <a:r>
              <a:rPr lang="es-ES_tradnl" b="1" dirty="0" err="1">
                <a:solidFill>
                  <a:schemeClr val="accent2"/>
                </a:solidFill>
              </a:rPr>
              <a:t>href</a:t>
            </a:r>
            <a:r>
              <a:rPr lang="es-ES_tradnl" b="1" dirty="0">
                <a:solidFill>
                  <a:schemeClr val="accent2"/>
                </a:solidFill>
              </a:rPr>
              <a:t>=</a:t>
            </a:r>
            <a:r>
              <a:rPr lang="es-ES_tradnl" dirty="0"/>
              <a:t>"</a:t>
            </a:r>
            <a:r>
              <a:rPr lang="es-ES_tradnl" dirty="0" err="1"/>
              <a:t>list.php?category</a:t>
            </a:r>
            <a:r>
              <a:rPr lang="es-ES_tradnl" dirty="0"/>
              <a:t>=' . $</a:t>
            </a:r>
            <a:r>
              <a:rPr lang="es-ES_tradnl" dirty="0" err="1"/>
              <a:t>row</a:t>
            </a:r>
            <a:r>
              <a:rPr lang="es-ES_tradnl" dirty="0"/>
              <a:t>['</a:t>
            </a:r>
            <a:r>
              <a:rPr lang="es-ES_tradnl" dirty="0">
                <a:solidFill>
                  <a:schemeClr val="accent1"/>
                </a:solidFill>
              </a:rPr>
              <a:t>ID</a:t>
            </a:r>
            <a:r>
              <a:rPr lang="es-ES_tradnl" dirty="0"/>
              <a:t>'] . '"</a:t>
            </a:r>
            <a:r>
              <a:rPr lang="es-ES_tradnl" dirty="0" smtClean="0"/>
              <a:t>&gt;’;</a:t>
            </a:r>
            <a:br>
              <a:rPr lang="es-ES_tradnl" dirty="0" smtClean="0"/>
            </a:br>
            <a:r>
              <a:rPr lang="es-ES_tradnl" dirty="0" smtClean="0"/>
              <a:t>	echo </a:t>
            </a:r>
            <a:r>
              <a:rPr lang="es-ES_tradnl" dirty="0"/>
              <a:t>$</a:t>
            </a:r>
            <a:r>
              <a:rPr lang="es-ES_tradnl" dirty="0" err="1"/>
              <a:t>row</a:t>
            </a:r>
            <a:r>
              <a:rPr lang="es-ES_tradnl" dirty="0"/>
              <a:t>['</a:t>
            </a:r>
            <a:r>
              <a:rPr lang="es-ES_tradnl" dirty="0" err="1">
                <a:solidFill>
                  <a:srgbClr val="009FDA"/>
                </a:solidFill>
              </a:rPr>
              <a:t>CategoryName</a:t>
            </a:r>
            <a:r>
              <a:rPr lang="es-ES_tradnl" dirty="0"/>
              <a:t>']</a:t>
            </a:r>
            <a:r>
              <a:rPr lang="es-ES_tradnl" dirty="0" smtClean="0"/>
              <a:t>;</a:t>
            </a:r>
            <a:br>
              <a:rPr lang="es-ES_tradnl" dirty="0" smtClean="0"/>
            </a:br>
            <a:r>
              <a:rPr lang="es-ES_tradnl" dirty="0" smtClean="0"/>
              <a:t>	echo </a:t>
            </a:r>
            <a:r>
              <a:rPr lang="es-ES_tradnl" dirty="0"/>
              <a:t>'</a:t>
            </a:r>
            <a:r>
              <a:rPr lang="es-ES_tradnl" b="1" dirty="0">
                <a:solidFill>
                  <a:srgbClr val="CE2933"/>
                </a:solidFill>
              </a:rPr>
              <a:t>&lt;/a</a:t>
            </a:r>
            <a:r>
              <a:rPr lang="es-ES_tradnl" b="1" dirty="0" smtClean="0">
                <a:solidFill>
                  <a:srgbClr val="CE2933"/>
                </a:solidFill>
              </a:rPr>
              <a:t>&gt;</a:t>
            </a:r>
            <a:r>
              <a:rPr lang="es-ES_tradnl" dirty="0" smtClean="0"/>
              <a:t>’;</a:t>
            </a:r>
            <a:br>
              <a:rPr lang="es-ES_tradnl" dirty="0" smtClean="0"/>
            </a:br>
            <a:r>
              <a:rPr lang="es-ES_tradnl" dirty="0" smtClean="0"/>
              <a:t>	echo </a:t>
            </a:r>
            <a:r>
              <a:rPr lang="es-ES_tradnl" dirty="0"/>
              <a:t>'</a:t>
            </a:r>
            <a:r>
              <a:rPr lang="es-ES_tradnl" b="1" dirty="0">
                <a:solidFill>
                  <a:srgbClr val="CE2933"/>
                </a:solidFill>
              </a:rPr>
              <a:t>&lt;/li</a:t>
            </a:r>
            <a:r>
              <a:rPr lang="es-ES_tradnl" b="1" dirty="0" smtClean="0">
                <a:solidFill>
                  <a:srgbClr val="CE2933"/>
                </a:solidFill>
              </a:rPr>
              <a:t>&gt;</a:t>
            </a:r>
            <a:r>
              <a:rPr lang="es-ES_tradnl" dirty="0" smtClean="0"/>
              <a:t>’;</a:t>
            </a:r>
            <a:br>
              <a:rPr lang="es-ES_tradnl" dirty="0" smtClean="0"/>
            </a:br>
            <a:r>
              <a:rPr lang="es-ES_tradnl" dirty="0" smtClean="0"/>
              <a:t>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3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Database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database in a Relational DBMS is </a:t>
            </a:r>
            <a:r>
              <a:rPr lang="en-US" dirty="0"/>
              <a:t>composed of one or more </a:t>
            </a:r>
            <a:r>
              <a:rPr lang="en-US" b="1" dirty="0"/>
              <a:t>tables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467082"/>
                </a:solidFill>
              </a:rPr>
              <a:t>table</a:t>
            </a:r>
            <a:r>
              <a:rPr lang="en-US" b="1" dirty="0"/>
              <a:t> </a:t>
            </a:r>
            <a:r>
              <a:rPr lang="en-US" dirty="0" smtClean="0"/>
              <a:t>is a </a:t>
            </a:r>
            <a:r>
              <a:rPr lang="en-US" dirty="0"/>
              <a:t>two-dimensional container for data </a:t>
            </a:r>
            <a:r>
              <a:rPr lang="en-US" dirty="0" smtClean="0"/>
              <a:t>that consists </a:t>
            </a:r>
            <a:r>
              <a:rPr lang="en-US" dirty="0"/>
              <a:t>of </a:t>
            </a:r>
            <a:r>
              <a:rPr lang="en-US" b="1" dirty="0"/>
              <a:t>records </a:t>
            </a:r>
            <a:r>
              <a:rPr lang="en-US" dirty="0"/>
              <a:t>(rows);</a:t>
            </a: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b="1" dirty="0">
                <a:solidFill>
                  <a:srgbClr val="467082"/>
                </a:solidFill>
              </a:rPr>
              <a:t>record</a:t>
            </a:r>
            <a:r>
              <a:rPr lang="en-US" dirty="0">
                <a:solidFill>
                  <a:srgbClr val="467082"/>
                </a:solidFill>
              </a:rPr>
              <a:t> </a:t>
            </a:r>
            <a:r>
              <a:rPr lang="en-US" dirty="0"/>
              <a:t>has the same number of columns, which </a:t>
            </a:r>
            <a:r>
              <a:rPr lang="en-US" dirty="0" smtClean="0"/>
              <a:t>are called </a:t>
            </a:r>
            <a:r>
              <a:rPr lang="en-US" b="1" dirty="0"/>
              <a:t>fields</a:t>
            </a:r>
            <a:r>
              <a:rPr lang="en-US" dirty="0"/>
              <a:t>, which contain the actual </a:t>
            </a:r>
            <a:r>
              <a:rPr lang="en-US" dirty="0" smtClean="0"/>
              <a:t>data.</a:t>
            </a:r>
          </a:p>
          <a:p>
            <a:r>
              <a:rPr lang="en-US" dirty="0"/>
              <a:t>Each table will </a:t>
            </a:r>
            <a:r>
              <a:rPr lang="en-US" dirty="0" smtClean="0"/>
              <a:t>have one special </a:t>
            </a:r>
            <a:r>
              <a:rPr lang="en-US" dirty="0"/>
              <a:t>field called a </a:t>
            </a:r>
            <a:r>
              <a:rPr lang="en-US" b="1" dirty="0"/>
              <a:t>primary key </a:t>
            </a:r>
            <a:r>
              <a:rPr lang="en-US" dirty="0"/>
              <a:t>that is used </a:t>
            </a:r>
            <a:r>
              <a:rPr lang="en-US" dirty="0" smtClean="0"/>
              <a:t>to uniquely </a:t>
            </a:r>
            <a:r>
              <a:rPr lang="en-US" dirty="0"/>
              <a:t>identify each record in a </a:t>
            </a:r>
            <a:r>
              <a:rPr lang="en-US" dirty="0" smtClean="0"/>
              <a:t>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564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a list of Links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maintainable version</a:t>
            </a:r>
            <a:endParaRPr lang="en-US" dirty="0"/>
          </a:p>
        </p:txBody>
      </p:sp>
      <p:pic>
        <p:nvPicPr>
          <p:cNvPr id="6" name="Content Placeholder 5" descr="Screen Shot 2014-02-15 at 2.40.02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662" b="-28662"/>
          <a:stretch>
            <a:fillRect/>
          </a:stretch>
        </p:blipFill>
        <p:spPr>
          <a:xfrm>
            <a:off x="685800" y="762000"/>
            <a:ext cx="7391400" cy="5226410"/>
          </a:xfrm>
        </p:spPr>
      </p:pic>
      <p:grpSp>
        <p:nvGrpSpPr>
          <p:cNvPr id="9" name="Group 8"/>
          <p:cNvGrpSpPr/>
          <p:nvPr/>
        </p:nvGrpSpPr>
        <p:grpSpPr>
          <a:xfrm>
            <a:off x="2286000" y="3733800"/>
            <a:ext cx="4648200" cy="304800"/>
            <a:chOff x="2286000" y="3733800"/>
            <a:chExt cx="4648200" cy="304800"/>
          </a:xfrm>
        </p:grpSpPr>
        <p:pic>
          <p:nvPicPr>
            <p:cNvPr id="7" name="Picture 6" descr="Screen Shot 2014-02-15 at 2.41.39 P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3755825"/>
              <a:ext cx="3886200" cy="206575"/>
            </a:xfrm>
            <a:prstGeom prst="rect">
              <a:avLst/>
            </a:prstGeom>
          </p:spPr>
        </p:pic>
        <p:pic>
          <p:nvPicPr>
            <p:cNvPr id="8" name="Picture 7" descr="Screen Shot 2014-02-15 at 2.42.05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172200" y="3733800"/>
              <a:ext cx="7620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29872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Results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Visual of search box, results page, and no results page</a:t>
            </a:r>
            <a:endParaRPr lang="en-US" dirty="0"/>
          </a:p>
        </p:txBody>
      </p:sp>
      <p:pic>
        <p:nvPicPr>
          <p:cNvPr id="6" name="Content Placeholder 5" descr="407151102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29" r="-22729"/>
          <a:stretch>
            <a:fillRect/>
          </a:stretch>
        </p:blipFill>
        <p:spPr>
          <a:xfrm>
            <a:off x="381000" y="1269073"/>
            <a:ext cx="7239000" cy="5118649"/>
          </a:xfrm>
        </p:spPr>
      </p:pic>
    </p:spTree>
    <p:extLst>
      <p:ext uri="{BB962C8B-B14F-4D97-AF65-F5344CB8AC3E}">
        <p14:creationId xmlns:p14="http://schemas.microsoft.com/office/powerpoint/2010/main" val="42421624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Results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example, we will assume that there is a text box with the </a:t>
            </a:r>
            <a:r>
              <a:rPr lang="en-US" dirty="0" smtClean="0"/>
              <a:t>name </a:t>
            </a:r>
            <a:r>
              <a:rPr lang="en-US" dirty="0" err="1" smtClean="0"/>
              <a:t>txtSearch</a:t>
            </a:r>
            <a:r>
              <a:rPr lang="en-US" dirty="0" smtClean="0"/>
              <a:t> </a:t>
            </a:r>
            <a:r>
              <a:rPr lang="en-US" dirty="0"/>
              <a:t>in which the user enters a search string along with a Submit button.</a:t>
            </a:r>
          </a:p>
          <a:p>
            <a:r>
              <a:rPr lang="en-US" dirty="0"/>
              <a:t>The data that we will filter is the Book table; we will display any book records </a:t>
            </a:r>
            <a:r>
              <a:rPr lang="en-US" dirty="0" smtClean="0"/>
              <a:t>that contain </a:t>
            </a:r>
            <a:r>
              <a:rPr lang="en-US" dirty="0"/>
              <a:t>the user-entered text in the Title field.</a:t>
            </a:r>
          </a:p>
        </p:txBody>
      </p:sp>
      <p:pic>
        <p:nvPicPr>
          <p:cNvPr id="5" name="Picture 4" descr="Screen Shot 2014-02-15 at 2.45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91000"/>
            <a:ext cx="6477000" cy="19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60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Results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r>
              <a:rPr lang="en-US" dirty="0" smtClean="0"/>
              <a:t>To redisplay the search term we will add code like:</a:t>
            </a:r>
          </a:p>
          <a:p>
            <a:r>
              <a:rPr lang="en-US" dirty="0"/>
              <a:t>&lt;input </a:t>
            </a:r>
            <a:br>
              <a:rPr lang="en-US" dirty="0"/>
            </a:br>
            <a:r>
              <a:rPr lang="en-US" dirty="0" smtClean="0"/>
              <a:t>	type</a:t>
            </a:r>
            <a:r>
              <a:rPr lang="en-US" dirty="0"/>
              <a:t>="</a:t>
            </a:r>
            <a:r>
              <a:rPr lang="en-US" dirty="0" smtClean="0"/>
              <a:t>search” </a:t>
            </a:r>
            <a:br>
              <a:rPr lang="en-US" dirty="0" smtClean="0"/>
            </a:br>
            <a:r>
              <a:rPr lang="en-US" dirty="0" smtClean="0"/>
              <a:t>	name</a:t>
            </a:r>
            <a:r>
              <a:rPr lang="en-US" dirty="0"/>
              <a:t>="</a:t>
            </a:r>
            <a:r>
              <a:rPr lang="en-US" dirty="0" err="1" smtClean="0"/>
              <a:t>txtSearch</a:t>
            </a:r>
            <a:r>
              <a:rPr lang="en-US" dirty="0" smtClean="0"/>
              <a:t>” </a:t>
            </a:r>
            <a:br>
              <a:rPr lang="en-US" dirty="0" smtClean="0"/>
            </a:br>
            <a:r>
              <a:rPr lang="en-US" dirty="0" smtClean="0"/>
              <a:t>	placeholder</a:t>
            </a:r>
            <a:r>
              <a:rPr lang="en-US" dirty="0"/>
              <a:t>="Enter search </a:t>
            </a:r>
            <a:r>
              <a:rPr lang="en-US" dirty="0" smtClean="0"/>
              <a:t>string” </a:t>
            </a:r>
            <a:br>
              <a:rPr lang="en-US" dirty="0" smtClean="0"/>
            </a:br>
            <a:r>
              <a:rPr lang="en-US" dirty="0" smtClean="0"/>
              <a:t>	value</a:t>
            </a:r>
            <a:r>
              <a:rPr lang="en-US" dirty="0"/>
              <a:t>="&lt;?php echo </a:t>
            </a:r>
            <a:r>
              <a:rPr lang="en-US" b="1" dirty="0">
                <a:solidFill>
                  <a:srgbClr val="CE2933"/>
                </a:solidFill>
              </a:rPr>
              <a:t>$_GET['</a:t>
            </a:r>
            <a:r>
              <a:rPr lang="en-US" b="1" dirty="0" err="1">
                <a:solidFill>
                  <a:srgbClr val="CE2933"/>
                </a:solidFill>
              </a:rPr>
              <a:t>txtSearch</a:t>
            </a:r>
            <a:r>
              <a:rPr lang="en-US" b="1" dirty="0">
                <a:solidFill>
                  <a:srgbClr val="CE2933"/>
                </a:solidFill>
              </a:rPr>
              <a:t>']</a:t>
            </a:r>
            <a:r>
              <a:rPr lang="en-US" dirty="0"/>
              <a:t>; ?&gt;" /</a:t>
            </a:r>
            <a:r>
              <a:rPr lang="en-US" dirty="0" smtClean="0"/>
              <a:t>&gt;</a:t>
            </a:r>
          </a:p>
          <a:p>
            <a:endParaRPr lang="en-US" dirty="0"/>
          </a:p>
          <a:p>
            <a:r>
              <a:rPr lang="en-US" dirty="0" smtClean="0"/>
              <a:t>To where we generate the form. Unfortunately…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196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Results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 to be solved</a:t>
            </a:r>
            <a:endParaRPr lang="en-US" dirty="0"/>
          </a:p>
        </p:txBody>
      </p:sp>
      <p:pic>
        <p:nvPicPr>
          <p:cNvPr id="6" name="Picture 5" descr="407151102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5081751" cy="2311223"/>
          </a:xfrm>
          <a:prstGeom prst="rect">
            <a:avLst/>
          </a:prstGeom>
        </p:spPr>
      </p:pic>
      <p:pic>
        <p:nvPicPr>
          <p:cNvPr id="7" name="Picture 6" descr="Screen Shot 2014-02-15 at 2.51.0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91000"/>
            <a:ext cx="6629400" cy="230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264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a Record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9" name="Content Placeholder 8" descr="407151102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8" r="-1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55450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a Record</a:t>
            </a:r>
            <a:endParaRPr lang="en-US" dirty="0"/>
          </a:p>
        </p:txBody>
      </p:sp>
      <p:pic>
        <p:nvPicPr>
          <p:cNvPr id="5" name="Content Placeholder 4" descr="407151102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86" r="-25586"/>
          <a:stretch>
            <a:fillRect/>
          </a:stretch>
        </p:blipFill>
        <p:spPr>
          <a:xfrm>
            <a:off x="-304800" y="838200"/>
            <a:ext cx="8001000" cy="5657454"/>
          </a:xfrm>
        </p:spPr>
      </p:pic>
    </p:spTree>
    <p:extLst>
      <p:ext uri="{BB962C8B-B14F-4D97-AF65-F5344CB8AC3E}">
        <p14:creationId xmlns:p14="http://schemas.microsoft.com/office/powerpoint/2010/main" val="57121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in the Database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ways of storing files in a database: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Storing file location in the database, and storing the file on the server’s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Storing the file itself in the database in the form of a binary BLOB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378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in the Database</a:t>
            </a:r>
            <a:endParaRPr lang="en-US" dirty="0"/>
          </a:p>
        </p:txBody>
      </p:sp>
      <p:pic>
        <p:nvPicPr>
          <p:cNvPr id="4" name="Content Placeholder 3" descr="407151103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2" r="-3022"/>
          <a:stretch>
            <a:fillRect/>
          </a:stretch>
        </p:blipFill>
        <p:spPr/>
      </p:pic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 a file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006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in the Database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 a BLOB</a:t>
            </a:r>
            <a:endParaRPr lang="en-US" dirty="0"/>
          </a:p>
        </p:txBody>
      </p:sp>
      <p:pic>
        <p:nvPicPr>
          <p:cNvPr id="6" name="Content Placeholder 5" descr="407151103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00" b="-46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6908439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3184</TotalTime>
  <Words>3190</Words>
  <Application>Microsoft Office PowerPoint</Application>
  <PresentationFormat>On-screen Show (4:3)</PresentationFormat>
  <Paragraphs>376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2" baseType="lpstr">
      <vt:lpstr>Arial</vt:lpstr>
      <vt:lpstr>Calibri</vt:lpstr>
      <vt:lpstr>Consolas</vt:lpstr>
      <vt:lpstr>Rockwell</vt:lpstr>
      <vt:lpstr>Rockwell Condensed</vt:lpstr>
      <vt:lpstr>Rockwell Extra Bold</vt:lpstr>
      <vt:lpstr>Times New Roman</vt:lpstr>
      <vt:lpstr>Wingdings</vt:lpstr>
      <vt:lpstr>Presentation</vt:lpstr>
      <vt:lpstr>Working with Databases</vt:lpstr>
      <vt:lpstr>Objectives</vt:lpstr>
      <vt:lpstr>Databases and Web Development</vt:lpstr>
      <vt:lpstr>Databases and Web Development</vt:lpstr>
      <vt:lpstr>MySQL</vt:lpstr>
      <vt:lpstr>The Role of Databases</vt:lpstr>
      <vt:lpstr>Separate that which varies</vt:lpstr>
      <vt:lpstr>That Which Changes</vt:lpstr>
      <vt:lpstr>Database Design</vt:lpstr>
      <vt:lpstr>Tables in a Database</vt:lpstr>
      <vt:lpstr>Tables in a Database</vt:lpstr>
      <vt:lpstr>Benefits of DBMS</vt:lpstr>
      <vt:lpstr>Data types</vt:lpstr>
      <vt:lpstr>Benefits of DBMS</vt:lpstr>
      <vt:lpstr>Relationships between Tables</vt:lpstr>
      <vt:lpstr>Relationships between Tables</vt:lpstr>
      <vt:lpstr>One to Many</vt:lpstr>
      <vt:lpstr>Many to Many</vt:lpstr>
      <vt:lpstr>Database Options</vt:lpstr>
      <vt:lpstr>Database Options</vt:lpstr>
      <vt:lpstr>Structured Query Langugage (SQL)</vt:lpstr>
      <vt:lpstr>SQL</vt:lpstr>
      <vt:lpstr>SELECT</vt:lpstr>
      <vt:lpstr>SELECT</vt:lpstr>
      <vt:lpstr>SELECT</vt:lpstr>
      <vt:lpstr>SELECT</vt:lpstr>
      <vt:lpstr>SELECT</vt:lpstr>
      <vt:lpstr>SELECT</vt:lpstr>
      <vt:lpstr>SELECT </vt:lpstr>
      <vt:lpstr>INNER JOIN</vt:lpstr>
      <vt:lpstr>GROUP BY</vt:lpstr>
      <vt:lpstr>INSERT </vt:lpstr>
      <vt:lpstr>Update</vt:lpstr>
      <vt:lpstr>Delete</vt:lpstr>
      <vt:lpstr>Transactions</vt:lpstr>
      <vt:lpstr>Transactions</vt:lpstr>
      <vt:lpstr>Transactions</vt:lpstr>
      <vt:lpstr>Transactions</vt:lpstr>
      <vt:lpstr>Local Transactions</vt:lpstr>
      <vt:lpstr>Distributed Transactions</vt:lpstr>
      <vt:lpstr>Data Definition Statements</vt:lpstr>
      <vt:lpstr>Database Indexes</vt:lpstr>
      <vt:lpstr>Database Indexes</vt:lpstr>
      <vt:lpstr>Database Indexes</vt:lpstr>
      <vt:lpstr>Database APIs</vt:lpstr>
      <vt:lpstr>API </vt:lpstr>
      <vt:lpstr>PHP MySQL APIs</vt:lpstr>
      <vt:lpstr>PowerPoint Presentation</vt:lpstr>
      <vt:lpstr>ManaginG a MySQL Database</vt:lpstr>
      <vt:lpstr>How do you access the DBMS</vt:lpstr>
      <vt:lpstr>Command Line Interface</vt:lpstr>
      <vt:lpstr>Command Line Interface</vt:lpstr>
      <vt:lpstr>Command Line Interface</vt:lpstr>
      <vt:lpstr>phpMyAdmin</vt:lpstr>
      <vt:lpstr>MySQL Workbench</vt:lpstr>
      <vt:lpstr>Accessing MySQl in PHP</vt:lpstr>
      <vt:lpstr>Database Connection Algorithm</vt:lpstr>
      <vt:lpstr>Database Connection Algorithm</vt:lpstr>
      <vt:lpstr>Database Connection Algorithm</vt:lpstr>
      <vt:lpstr>Storing Connection Details</vt:lpstr>
      <vt:lpstr>Handling Connection Errors</vt:lpstr>
      <vt:lpstr>Handling Connection Errors</vt:lpstr>
      <vt:lpstr>Handling Connection Errors</vt:lpstr>
      <vt:lpstr>Execute the Query</vt:lpstr>
      <vt:lpstr>Queries that don’t return data</vt:lpstr>
      <vt:lpstr>Integrating User Data</vt:lpstr>
      <vt:lpstr>Integrating User Data</vt:lpstr>
      <vt:lpstr>SQL Injection Illustration</vt:lpstr>
      <vt:lpstr>Defend against attack</vt:lpstr>
      <vt:lpstr>Sanitize User Input</vt:lpstr>
      <vt:lpstr>Prepared Statements</vt:lpstr>
      <vt:lpstr>Prepared Statements</vt:lpstr>
      <vt:lpstr>Prepared Statements</vt:lpstr>
      <vt:lpstr>Prepared Statements</vt:lpstr>
      <vt:lpstr>Process Query Results</vt:lpstr>
      <vt:lpstr>Process Query Results</vt:lpstr>
      <vt:lpstr>Fetch into an object</vt:lpstr>
      <vt:lpstr>Fetch into an object</vt:lpstr>
      <vt:lpstr>Fetch into an object</vt:lpstr>
      <vt:lpstr>Freeing Resources</vt:lpstr>
      <vt:lpstr>Using Transactions</vt:lpstr>
      <vt:lpstr>Using Transactions</vt:lpstr>
      <vt:lpstr>Case Study Schemas</vt:lpstr>
      <vt:lpstr>Art Database</vt:lpstr>
      <vt:lpstr>Book CRM Database</vt:lpstr>
      <vt:lpstr>Travel Photo Sharing Database</vt:lpstr>
      <vt:lpstr>Sample Database Techniques</vt:lpstr>
      <vt:lpstr>Display a list of Links</vt:lpstr>
      <vt:lpstr>Display a list of Links</vt:lpstr>
      <vt:lpstr>Display a list of Links</vt:lpstr>
      <vt:lpstr>Search and Results Page</vt:lpstr>
      <vt:lpstr>Search and Results Page</vt:lpstr>
      <vt:lpstr>Search and Results Page</vt:lpstr>
      <vt:lpstr>Search and Results Page</vt:lpstr>
      <vt:lpstr>Editing a Record</vt:lpstr>
      <vt:lpstr>Editing a Record</vt:lpstr>
      <vt:lpstr>Files in the Database</vt:lpstr>
      <vt:lpstr>Files in the Database</vt:lpstr>
      <vt:lpstr>Files in the Database</vt:lpstr>
      <vt:lpstr>Files in the Database</vt:lpstr>
      <vt:lpstr>Files in the Database</vt:lpstr>
      <vt:lpstr>Files in the Database</vt:lpstr>
      <vt:lpstr>What You’ve Learned</vt:lpstr>
    </vt:vector>
  </TitlesOfParts>
  <Company>Mount Royal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Ricardo Hoar</dc:creator>
  <cp:lastModifiedBy>yang</cp:lastModifiedBy>
  <cp:revision>858</cp:revision>
  <dcterms:created xsi:type="dcterms:W3CDTF">2012-11-14T17:20:48Z</dcterms:created>
  <dcterms:modified xsi:type="dcterms:W3CDTF">2016-05-03T17:20:44Z</dcterms:modified>
</cp:coreProperties>
</file>